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8"/>
  </p:notesMasterIdLst>
  <p:sldIdLst>
    <p:sldId id="256" r:id="rId2"/>
    <p:sldId id="309" r:id="rId3"/>
    <p:sldId id="312" r:id="rId4"/>
    <p:sldId id="313" r:id="rId5"/>
    <p:sldId id="314" r:id="rId6"/>
    <p:sldId id="315" r:id="rId7"/>
    <p:sldId id="316" r:id="rId8"/>
    <p:sldId id="317" r:id="rId9"/>
    <p:sldId id="318" r:id="rId10"/>
    <p:sldId id="319" r:id="rId11"/>
    <p:sldId id="320" r:id="rId12"/>
    <p:sldId id="340" r:id="rId13"/>
    <p:sldId id="341" r:id="rId14"/>
    <p:sldId id="347" r:id="rId15"/>
    <p:sldId id="348" r:id="rId16"/>
    <p:sldId id="349" r:id="rId1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Perpetua" pitchFamily="18" charset="0"/>
        <a:ea typeface="+mn-ea"/>
        <a:cs typeface="Arial" charset="0"/>
      </a:defRPr>
    </a:lvl1pPr>
    <a:lvl2pPr marL="457200" algn="l" rtl="0" fontAlgn="base">
      <a:spcBef>
        <a:spcPct val="0"/>
      </a:spcBef>
      <a:spcAft>
        <a:spcPct val="0"/>
      </a:spcAft>
      <a:defRPr kern="1200">
        <a:solidFill>
          <a:schemeClr val="tx1"/>
        </a:solidFill>
        <a:latin typeface="Perpetua" pitchFamily="18" charset="0"/>
        <a:ea typeface="+mn-ea"/>
        <a:cs typeface="Arial" charset="0"/>
      </a:defRPr>
    </a:lvl2pPr>
    <a:lvl3pPr marL="914400" algn="l" rtl="0" fontAlgn="base">
      <a:spcBef>
        <a:spcPct val="0"/>
      </a:spcBef>
      <a:spcAft>
        <a:spcPct val="0"/>
      </a:spcAft>
      <a:defRPr kern="1200">
        <a:solidFill>
          <a:schemeClr val="tx1"/>
        </a:solidFill>
        <a:latin typeface="Perpetua" pitchFamily="18" charset="0"/>
        <a:ea typeface="+mn-ea"/>
        <a:cs typeface="Arial" charset="0"/>
      </a:defRPr>
    </a:lvl3pPr>
    <a:lvl4pPr marL="1371600" algn="l" rtl="0" fontAlgn="base">
      <a:spcBef>
        <a:spcPct val="0"/>
      </a:spcBef>
      <a:spcAft>
        <a:spcPct val="0"/>
      </a:spcAft>
      <a:defRPr kern="1200">
        <a:solidFill>
          <a:schemeClr val="tx1"/>
        </a:solidFill>
        <a:latin typeface="Perpetua" pitchFamily="18" charset="0"/>
        <a:ea typeface="+mn-ea"/>
        <a:cs typeface="Arial" charset="0"/>
      </a:defRPr>
    </a:lvl4pPr>
    <a:lvl5pPr marL="1828800" algn="l" rtl="0" fontAlgn="base">
      <a:spcBef>
        <a:spcPct val="0"/>
      </a:spcBef>
      <a:spcAft>
        <a:spcPct val="0"/>
      </a:spcAft>
      <a:defRPr kern="1200">
        <a:solidFill>
          <a:schemeClr val="tx1"/>
        </a:solidFill>
        <a:latin typeface="Perpetua" pitchFamily="18" charset="0"/>
        <a:ea typeface="+mn-ea"/>
        <a:cs typeface="Arial" charset="0"/>
      </a:defRPr>
    </a:lvl5pPr>
    <a:lvl6pPr marL="2286000" algn="l" defTabSz="914400" rtl="0" eaLnBrk="1" latinLnBrk="0" hangingPunct="1">
      <a:defRPr kern="1200">
        <a:solidFill>
          <a:schemeClr val="tx1"/>
        </a:solidFill>
        <a:latin typeface="Perpetua" pitchFamily="18" charset="0"/>
        <a:ea typeface="+mn-ea"/>
        <a:cs typeface="Arial" charset="0"/>
      </a:defRPr>
    </a:lvl6pPr>
    <a:lvl7pPr marL="2743200" algn="l" defTabSz="914400" rtl="0" eaLnBrk="1" latinLnBrk="0" hangingPunct="1">
      <a:defRPr kern="1200">
        <a:solidFill>
          <a:schemeClr val="tx1"/>
        </a:solidFill>
        <a:latin typeface="Perpetua" pitchFamily="18" charset="0"/>
        <a:ea typeface="+mn-ea"/>
        <a:cs typeface="Arial" charset="0"/>
      </a:defRPr>
    </a:lvl7pPr>
    <a:lvl8pPr marL="3200400" algn="l" defTabSz="914400" rtl="0" eaLnBrk="1" latinLnBrk="0" hangingPunct="1">
      <a:defRPr kern="1200">
        <a:solidFill>
          <a:schemeClr val="tx1"/>
        </a:solidFill>
        <a:latin typeface="Perpetua" pitchFamily="18" charset="0"/>
        <a:ea typeface="+mn-ea"/>
        <a:cs typeface="Arial" charset="0"/>
      </a:defRPr>
    </a:lvl8pPr>
    <a:lvl9pPr marL="3657600" algn="l" defTabSz="914400" rtl="0" eaLnBrk="1" latinLnBrk="0" hangingPunct="1">
      <a:defRPr kern="1200">
        <a:solidFill>
          <a:schemeClr val="tx1"/>
        </a:solidFill>
        <a:latin typeface="Perpet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50"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1246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AD4F1DF-578C-4311-AF77-3D297962F3A1}" type="datetimeFigureOut">
              <a:rPr lang="el-GR"/>
              <a:pPr>
                <a:defRPr/>
              </a:pPr>
              <a:t>8/8/2016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DB6039C-FE77-4B5C-B451-69D3A0D7CDAA}" type="slidenum">
              <a:rPr lang="el-GR"/>
              <a:pPr>
                <a:defRPr/>
              </a:pPr>
              <a:t>‹#›</a:t>
            </a:fld>
            <a:endParaRPr lang="el-GR"/>
          </a:p>
        </p:txBody>
      </p:sp>
    </p:spTree>
    <p:extLst>
      <p:ext uri="{BB962C8B-B14F-4D97-AF65-F5344CB8AC3E}">
        <p14:creationId xmlns:p14="http://schemas.microsoft.com/office/powerpoint/2010/main" val="163003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38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94DB76-210C-4B9B-AD17-5496F9749AA4}" type="slidenum">
              <a:rPr lang="el-GR"/>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4" name="Ορθογώνιο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Στρογγυλεμένο ορθογώνιο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Ορθογώνιο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Στυλ κύριου τίτλου</a:t>
            </a:r>
            <a:endParaRPr lang="en-US"/>
          </a:p>
        </p:txBody>
      </p:sp>
      <p:sp>
        <p:nvSpPr>
          <p:cNvPr id="11" name="Θέση ημερομηνίας 27"/>
          <p:cNvSpPr>
            <a:spLocks noGrp="1"/>
          </p:cNvSpPr>
          <p:nvPr>
            <p:ph type="dt" sz="half" idx="10"/>
          </p:nvPr>
        </p:nvSpPr>
        <p:spPr/>
        <p:txBody>
          <a:bodyPr/>
          <a:lstStyle>
            <a:lvl1pPr>
              <a:defRPr/>
            </a:lvl1pPr>
          </a:lstStyle>
          <a:p>
            <a:pPr>
              <a:defRPr/>
            </a:pPr>
            <a:fld id="{32A483B2-13BD-49E6-A3E9-05C4798E9CB6}" type="datetimeFigureOut">
              <a:rPr lang="el-GR"/>
              <a:pPr>
                <a:defRPr/>
              </a:pPr>
              <a:t>8/8/2016</a:t>
            </a:fld>
            <a:endParaRPr lang="el-GR"/>
          </a:p>
        </p:txBody>
      </p:sp>
      <p:sp>
        <p:nvSpPr>
          <p:cNvPr id="12" name="Θέση υποσέλιδου 16"/>
          <p:cNvSpPr>
            <a:spLocks noGrp="1"/>
          </p:cNvSpPr>
          <p:nvPr>
            <p:ph type="ftr" sz="quarter" idx="11"/>
          </p:nvPr>
        </p:nvSpPr>
        <p:spPr/>
        <p:txBody>
          <a:bodyPr/>
          <a:lstStyle>
            <a:lvl1pPr>
              <a:defRPr/>
            </a:lvl1pPr>
          </a:lstStyle>
          <a:p>
            <a:pPr>
              <a:defRPr/>
            </a:pPr>
            <a:endParaRPr lang="el-GR"/>
          </a:p>
        </p:txBody>
      </p:sp>
      <p:sp>
        <p:nvSpPr>
          <p:cNvPr id="13" name="Θέση αριθμού διαφάνειας 28"/>
          <p:cNvSpPr>
            <a:spLocks noGrp="1"/>
          </p:cNvSpPr>
          <p:nvPr>
            <p:ph type="sldNum" sz="quarter" idx="12"/>
          </p:nvPr>
        </p:nvSpPr>
        <p:spPr/>
        <p:txBody>
          <a:bodyPr/>
          <a:lstStyle>
            <a:lvl1pPr>
              <a:defRPr sz="1400">
                <a:solidFill>
                  <a:srgbClr val="FFFFFF"/>
                </a:solidFill>
              </a:defRPr>
            </a:lvl1pPr>
          </a:lstStyle>
          <a:p>
            <a:pPr>
              <a:defRPr/>
            </a:pPr>
            <a:fld id="{530CEAD1-54C5-492B-83F7-157DCB7A7C6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C754283D-CA58-4684-8921-C14CEF6EF151}" type="datetimeFigureOut">
              <a:rPr lang="el-GR"/>
              <a:pPr>
                <a:defRPr/>
              </a:pPr>
              <a:t>8/8/2016</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CBDA1A41-3523-4168-B5B2-123F580BE1A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3565E32A-58D2-4A65-AE03-84C69A39AFC4}" type="datetimeFigureOut">
              <a:rPr lang="el-GR"/>
              <a:pPr>
                <a:defRPr/>
              </a:pPr>
              <a:t>8/8/2016</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53C0D378-34B1-42B3-8A87-EC6806D5F22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1" fontAlgn="base" hangingPunct="1">
              <a:spcBef>
                <a:spcPct val="0"/>
              </a:spcBef>
              <a:spcAft>
                <a:spcPct val="0"/>
              </a:spcAft>
              <a:buNone/>
              <a:defRPr lang="en-US" sz="4000" b="0" kern="1200" cap="none" dirty="0">
                <a:solidFill>
                  <a:schemeClr val="tx2"/>
                </a:solidFill>
                <a:latin typeface="+mj-lt"/>
                <a:ea typeface="+mj-ea"/>
                <a:cs typeface="+mj-cs"/>
              </a:defRPr>
            </a:lvl1pPr>
          </a:lstStyle>
          <a:p>
            <a:r>
              <a:rPr lang="el-GR" dirty="0" smtClean="0"/>
              <a:t>Στυλ κύριου τίτλου</a:t>
            </a:r>
            <a:endParaRPr lang="en-US" dirty="0"/>
          </a:p>
        </p:txBody>
      </p:sp>
      <p:sp>
        <p:nvSpPr>
          <p:cNvPr id="8" name="Θέση περιεχομένου 7"/>
          <p:cNvSpPr>
            <a:spLocks noGrp="1"/>
          </p:cNvSpPr>
          <p:nvPr>
            <p:ph sz="quarter" idx="1"/>
          </p:nvPr>
        </p:nvSpPr>
        <p:spPr>
          <a:xfrm>
            <a:off x="914400" y="1447800"/>
            <a:ext cx="77724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EA03A48C-53C6-420B-9667-065BD8254246}" type="datetimeFigureOut">
              <a:rPr lang="el-GR"/>
              <a:pPr>
                <a:defRPr/>
              </a:pPr>
              <a:t>8/8/2016</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41005F31-D392-41A3-B977-357BBE979BE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Ορθογώνιο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Στρογγυλεμένο ορθογώνιο 10"/>
          <p:cNvSpPr/>
          <p:nvPr/>
        </p:nvSpPr>
        <p:spPr>
          <a:xfrm>
            <a:off x="65313" y="69755"/>
            <a:ext cx="9013372" cy="6692201"/>
          </a:xfrm>
          <a:prstGeom prst="roundRect">
            <a:avLst>
              <a:gd name="adj" fmla="val 4929"/>
            </a:avLst>
          </a:prstGeom>
          <a:ln w="6350" cap="sq" cmpd="sng" algn="ctr">
            <a:solidFill>
              <a:schemeClr val="accent1">
                <a:lumMod val="75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Ορθογώνιο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Τίτλος 1"/>
          <p:cNvSpPr>
            <a:spLocks noGrp="1"/>
          </p:cNvSpPr>
          <p:nvPr>
            <p:ph type="title"/>
          </p:nvPr>
        </p:nvSpPr>
        <p:spPr>
          <a:xfrm>
            <a:off x="722313" y="952500"/>
            <a:ext cx="7772400" cy="1362075"/>
          </a:xfrm>
          <a:ln>
            <a:solidFill>
              <a:srgbClr val="C00000"/>
            </a:solidFill>
          </a:ln>
        </p:spPr>
        <p:txBody>
          <a:bodyPr/>
          <a:lstStyle>
            <a:lvl1pPr algn="l">
              <a:buNone/>
              <a:defRPr sz="4000" b="0" cap="none"/>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9" name="Θέση ημερομηνίας 3"/>
          <p:cNvSpPr>
            <a:spLocks noGrp="1"/>
          </p:cNvSpPr>
          <p:nvPr>
            <p:ph type="dt" sz="half" idx="10"/>
          </p:nvPr>
        </p:nvSpPr>
        <p:spPr/>
        <p:txBody>
          <a:bodyPr/>
          <a:lstStyle>
            <a:lvl1pPr>
              <a:defRPr/>
            </a:lvl1pPr>
          </a:lstStyle>
          <a:p>
            <a:pPr>
              <a:defRPr/>
            </a:pPr>
            <a:fld id="{CE17B705-7E8C-48F7-B728-F07026C2A529}" type="datetimeFigureOut">
              <a:rPr lang="el-GR"/>
              <a:pPr>
                <a:defRPr/>
              </a:pPr>
              <a:t>8/8/2016</a:t>
            </a:fld>
            <a:endParaRPr lang="el-GR"/>
          </a:p>
        </p:txBody>
      </p:sp>
      <p:sp>
        <p:nvSpPr>
          <p:cNvPr id="10" name="Θέση υποσέλιδου 4"/>
          <p:cNvSpPr>
            <a:spLocks noGrp="1"/>
          </p:cNvSpPr>
          <p:nvPr>
            <p:ph type="ftr" sz="quarter" idx="11"/>
          </p:nvPr>
        </p:nvSpPr>
        <p:spPr>
          <a:xfrm>
            <a:off x="800100" y="6172200"/>
            <a:ext cx="4000500" cy="457200"/>
          </a:xfrm>
        </p:spPr>
        <p:txBody>
          <a:bodyPr/>
          <a:lstStyle>
            <a:lvl1pPr>
              <a:defRPr/>
            </a:lvl1pPr>
          </a:lstStyle>
          <a:p>
            <a:pPr>
              <a:defRPr/>
            </a:pPr>
            <a:endParaRPr lang="el-GR"/>
          </a:p>
        </p:txBody>
      </p:sp>
      <p:sp>
        <p:nvSpPr>
          <p:cNvPr id="11" name="Θέση αριθμού διαφάνειας 5"/>
          <p:cNvSpPr>
            <a:spLocks noGrp="1"/>
          </p:cNvSpPr>
          <p:nvPr>
            <p:ph type="sldNum" sz="quarter" idx="12"/>
          </p:nvPr>
        </p:nvSpPr>
        <p:spPr>
          <a:xfrm>
            <a:off x="146050" y="6208713"/>
            <a:ext cx="457200" cy="457200"/>
          </a:xfrm>
        </p:spPr>
        <p:txBody>
          <a:bodyPr/>
          <a:lstStyle>
            <a:lvl1pPr>
              <a:defRPr/>
            </a:lvl1pPr>
          </a:lstStyle>
          <a:p>
            <a:pPr>
              <a:defRPr/>
            </a:pPr>
            <a:fld id="{C77D77C7-DD9C-4B76-9FC5-D631E1C84B8F}"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9" name="Θέση περιεχομένου 8"/>
          <p:cNvSpPr>
            <a:spLocks noGrp="1"/>
          </p:cNvSpPr>
          <p:nvPr>
            <p:ph sz="quarter" idx="1"/>
          </p:nvPr>
        </p:nvSpPr>
        <p:spPr>
          <a:xfrm>
            <a:off x="91440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Θέση περιεχομένου 10"/>
          <p:cNvSpPr>
            <a:spLocks noGrp="1"/>
          </p:cNvSpPr>
          <p:nvPr>
            <p:ph sz="quarter" idx="2"/>
          </p:nvPr>
        </p:nvSpPr>
        <p:spPr>
          <a:xfrm>
            <a:off x="493395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74AE6602-0530-4BA9-AD43-9ADBD964B29B}" type="datetimeFigureOut">
              <a:rPr lang="el-GR"/>
              <a:pPr>
                <a:defRPr/>
              </a:pPr>
              <a:t>8/8/2016</a:t>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CD87C61A-A659-4B1E-B6BE-8995E699B90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11" name="Θέση περιεχομένου 10"/>
          <p:cNvSpPr>
            <a:spLocks noGrp="1"/>
          </p:cNvSpPr>
          <p:nvPr>
            <p:ph sz="half" idx="2"/>
          </p:nvPr>
        </p:nvSpPr>
        <p:spPr>
          <a:xfrm>
            <a:off x="9144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Θέση περιεχομένου 12"/>
          <p:cNvSpPr>
            <a:spLocks noGrp="1"/>
          </p:cNvSpPr>
          <p:nvPr>
            <p:ph sz="half" idx="4"/>
          </p:nvPr>
        </p:nvSpPr>
        <p:spPr>
          <a:xfrm>
            <a:off x="49530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13"/>
          <p:cNvSpPr>
            <a:spLocks noGrp="1"/>
          </p:cNvSpPr>
          <p:nvPr>
            <p:ph type="dt" sz="half" idx="10"/>
          </p:nvPr>
        </p:nvSpPr>
        <p:spPr/>
        <p:txBody>
          <a:bodyPr/>
          <a:lstStyle>
            <a:lvl1pPr>
              <a:defRPr/>
            </a:lvl1pPr>
          </a:lstStyle>
          <a:p>
            <a:pPr>
              <a:defRPr/>
            </a:pPr>
            <a:fld id="{A3A3C9A8-3A7A-4DFE-B3F1-A2DD0D63A920}" type="datetimeFigureOut">
              <a:rPr lang="el-GR"/>
              <a:pPr>
                <a:defRPr/>
              </a:pPr>
              <a:t>8/8/2016</a:t>
            </a:fld>
            <a:endParaRPr lang="el-GR"/>
          </a:p>
        </p:txBody>
      </p:sp>
      <p:sp>
        <p:nvSpPr>
          <p:cNvPr id="8" name="Θέση υποσέλιδου 2"/>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22"/>
          <p:cNvSpPr>
            <a:spLocks noGrp="1"/>
          </p:cNvSpPr>
          <p:nvPr>
            <p:ph type="sldNum" sz="quarter" idx="12"/>
          </p:nvPr>
        </p:nvSpPr>
        <p:spPr/>
        <p:txBody>
          <a:bodyPr/>
          <a:lstStyle>
            <a:lvl1pPr>
              <a:defRPr/>
            </a:lvl1pPr>
          </a:lstStyle>
          <a:p>
            <a:pPr>
              <a:defRPr/>
            </a:pPr>
            <a:fld id="{E6C188C5-FCB8-43BA-9039-FF46A34DDCD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13"/>
          <p:cNvSpPr>
            <a:spLocks noGrp="1"/>
          </p:cNvSpPr>
          <p:nvPr>
            <p:ph type="dt" sz="half" idx="10"/>
          </p:nvPr>
        </p:nvSpPr>
        <p:spPr/>
        <p:txBody>
          <a:bodyPr/>
          <a:lstStyle>
            <a:lvl1pPr>
              <a:defRPr/>
            </a:lvl1pPr>
          </a:lstStyle>
          <a:p>
            <a:pPr>
              <a:defRPr/>
            </a:pPr>
            <a:fld id="{FF59D54F-441B-4083-8D94-8813D2F2F42D}" type="datetimeFigureOut">
              <a:rPr lang="el-GR"/>
              <a:pPr>
                <a:defRPr/>
              </a:pPr>
              <a:t>8/8/2016</a:t>
            </a:fld>
            <a:endParaRPr lang="el-GR"/>
          </a:p>
        </p:txBody>
      </p:sp>
      <p:sp>
        <p:nvSpPr>
          <p:cNvPr id="4" name="Θέση υποσέλιδου 2"/>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22"/>
          <p:cNvSpPr>
            <a:spLocks noGrp="1"/>
          </p:cNvSpPr>
          <p:nvPr>
            <p:ph type="sldNum" sz="quarter" idx="12"/>
          </p:nvPr>
        </p:nvSpPr>
        <p:spPr/>
        <p:txBody>
          <a:bodyPr/>
          <a:lstStyle>
            <a:lvl1pPr>
              <a:defRPr/>
            </a:lvl1pPr>
          </a:lstStyle>
          <a:p>
            <a:pPr>
              <a:defRPr/>
            </a:pPr>
            <a:fld id="{1E0B6BC2-DBE7-45C4-8432-2624E7DA8C4E}"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EFA80667-E2C8-43F7-9EEA-ACE7B0E51926}" type="datetimeFigureOut">
              <a:rPr lang="el-GR"/>
              <a:pPr>
                <a:defRPr/>
              </a:pPr>
              <a:t>8/8/2016</a:t>
            </a:fld>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22"/>
          <p:cNvSpPr>
            <a:spLocks noGrp="1"/>
          </p:cNvSpPr>
          <p:nvPr>
            <p:ph type="sldNum" sz="quarter" idx="12"/>
          </p:nvPr>
        </p:nvSpPr>
        <p:spPr/>
        <p:txBody>
          <a:bodyPr/>
          <a:lstStyle>
            <a:lvl1pPr>
              <a:defRPr/>
            </a:lvl1pPr>
          </a:lstStyle>
          <a:p>
            <a:pPr>
              <a:defRPr/>
            </a:pPr>
            <a:fld id="{1CADAFB6-E21A-4B76-859A-DCF4F38FEDA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Ορθογώνιο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Στρογγυλεμένο ορθογώνιο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Τίτλος 1"/>
          <p:cNvSpPr>
            <a:spLocks noGrp="1"/>
          </p:cNvSpPr>
          <p:nvPr>
            <p:ph type="title"/>
          </p:nvPr>
        </p:nvSpPr>
        <p:spPr>
          <a:xfrm>
            <a:off x="914400" y="273050"/>
            <a:ext cx="7772400" cy="1143000"/>
          </a:xfrm>
        </p:spPr>
        <p:txBody>
          <a:bodyPr/>
          <a:lstStyle>
            <a:lvl1pPr algn="l">
              <a:buNone/>
              <a:defRPr sz="4000" b="0"/>
            </a:lvl1pPr>
          </a:lstStyle>
          <a:p>
            <a:r>
              <a:rPr lang="el-GR" smtClean="0"/>
              <a:t>Στυλ κύριου τίτλου</a:t>
            </a:r>
            <a:endParaRPr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11" name="Θέση περιεχομένου 10"/>
          <p:cNvSpPr>
            <a:spLocks noGrp="1"/>
          </p:cNvSpPr>
          <p:nvPr>
            <p:ph sz="quarter" idx="1"/>
          </p:nvPr>
        </p:nvSpPr>
        <p:spPr>
          <a:xfrm>
            <a:off x="2971800" y="1600200"/>
            <a:ext cx="57150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4"/>
          <p:cNvSpPr>
            <a:spLocks noGrp="1"/>
          </p:cNvSpPr>
          <p:nvPr>
            <p:ph type="dt" sz="half" idx="10"/>
          </p:nvPr>
        </p:nvSpPr>
        <p:spPr/>
        <p:txBody>
          <a:bodyPr/>
          <a:lstStyle>
            <a:lvl1pPr>
              <a:defRPr/>
            </a:lvl1pPr>
          </a:lstStyle>
          <a:p>
            <a:pPr>
              <a:defRPr/>
            </a:pPr>
            <a:fld id="{23C44387-0A9C-4220-AC70-25E49A2B50E2}" type="datetimeFigureOut">
              <a:rPr lang="el-GR"/>
              <a:pPr>
                <a:defRPr/>
              </a:pPr>
              <a:t>8/8/2016</a:t>
            </a:fld>
            <a:endParaRPr lang="el-GR"/>
          </a:p>
        </p:txBody>
      </p:sp>
      <p:sp>
        <p:nvSpPr>
          <p:cNvPr id="8" name="Θέση υποσέλιδου 5"/>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6"/>
          <p:cNvSpPr>
            <a:spLocks noGrp="1"/>
          </p:cNvSpPr>
          <p:nvPr>
            <p:ph type="sldNum" sz="quarter" idx="12"/>
          </p:nvPr>
        </p:nvSpPr>
        <p:spPr/>
        <p:txBody>
          <a:bodyPr/>
          <a:lstStyle>
            <a:lvl1pPr>
              <a:defRPr/>
            </a:lvl1pPr>
          </a:lstStyle>
          <a:p>
            <a:pPr>
              <a:defRPr/>
            </a:pPr>
            <a:fld id="{7BD0E6BC-88EB-4892-8CD7-7C710DD4B19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Στυλ κύριου τίτλου</a:t>
            </a:r>
            <a:endParaRPr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8" name="Θέση ημερομηνίας 4"/>
          <p:cNvSpPr>
            <a:spLocks noGrp="1"/>
          </p:cNvSpPr>
          <p:nvPr>
            <p:ph type="dt" sz="half" idx="10"/>
          </p:nvPr>
        </p:nvSpPr>
        <p:spPr/>
        <p:txBody>
          <a:bodyPr/>
          <a:lstStyle>
            <a:lvl1pPr>
              <a:defRPr/>
            </a:lvl1pPr>
          </a:lstStyle>
          <a:p>
            <a:pPr>
              <a:defRPr/>
            </a:pPr>
            <a:fld id="{033C0E7F-F6DC-4F43-9321-01378A0BB742}" type="datetimeFigureOut">
              <a:rPr lang="el-GR"/>
              <a:pPr>
                <a:defRPr/>
              </a:pPr>
              <a:t>8/8/2016</a:t>
            </a:fld>
            <a:endParaRPr lang="el-GR"/>
          </a:p>
        </p:txBody>
      </p:sp>
      <p:sp>
        <p:nvSpPr>
          <p:cNvPr id="9" name="Θέση υποσέλιδου 5"/>
          <p:cNvSpPr>
            <a:spLocks noGrp="1"/>
          </p:cNvSpPr>
          <p:nvPr>
            <p:ph type="ftr" sz="quarter" idx="11"/>
          </p:nvPr>
        </p:nvSpPr>
        <p:spPr>
          <a:xfrm>
            <a:off x="914400" y="6172200"/>
            <a:ext cx="3886200" cy="457200"/>
          </a:xfrm>
        </p:spPr>
        <p:txBody>
          <a:bodyPr/>
          <a:lstStyle>
            <a:lvl1pPr>
              <a:defRPr/>
            </a:lvl1pPr>
          </a:lstStyle>
          <a:p>
            <a:pPr>
              <a:defRPr/>
            </a:pPr>
            <a:endParaRPr lang="el-GR"/>
          </a:p>
        </p:txBody>
      </p:sp>
      <p:sp>
        <p:nvSpPr>
          <p:cNvPr id="10" name="Θέση αριθμού διαφάνειας 6"/>
          <p:cNvSpPr>
            <a:spLocks noGrp="1"/>
          </p:cNvSpPr>
          <p:nvPr>
            <p:ph type="sldNum" sz="quarter" idx="12"/>
          </p:nvPr>
        </p:nvSpPr>
        <p:spPr>
          <a:xfrm>
            <a:off x="146050" y="6208713"/>
            <a:ext cx="457200" cy="457200"/>
          </a:xfrm>
        </p:spPr>
        <p:txBody>
          <a:bodyPr/>
          <a:lstStyle>
            <a:lvl1pPr>
              <a:defRPr/>
            </a:lvl1pPr>
          </a:lstStyle>
          <a:p>
            <a:pPr>
              <a:defRPr/>
            </a:pPr>
            <a:fld id="{555EB30E-6BAE-4397-95D6-AFA05A22E9C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Στρογγυλεμένο ορθογώνιο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Θέση τίτλου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altLang="el-GR" smtClean="0"/>
              <a:t>Στυλ κύριου τίτλου</a:t>
            </a:r>
            <a:endParaRPr lang="en-US" altLang="el-GR" smtClean="0"/>
          </a:p>
        </p:txBody>
      </p:sp>
      <p:sp>
        <p:nvSpPr>
          <p:cNvPr id="1029" name="Θέση κειμένου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0C569D86-8B20-4178-8D62-B869BDF49068}" type="datetimeFigureOut">
              <a:rPr lang="el-GR"/>
              <a:pPr>
                <a:defRPr/>
              </a:pPr>
              <a:t>8/8/2016</a:t>
            </a:fld>
            <a:endParaRPr lang="el-G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p>
        </p:txBody>
      </p:sp>
      <p:sp>
        <p:nvSpPr>
          <p:cNvPr id="23" name="Θέση αριθμού διαφάνειας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28DE4E97-B10E-4454-AF22-E4A2ED71A10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974" r:id="rId1"/>
    <p:sldLayoutId id="2147483967" r:id="rId2"/>
    <p:sldLayoutId id="2147483975" r:id="rId3"/>
    <p:sldLayoutId id="2147483968" r:id="rId4"/>
    <p:sldLayoutId id="2147483969" r:id="rId5"/>
    <p:sldLayoutId id="2147483970" r:id="rId6"/>
    <p:sldLayoutId id="2147483971" r:id="rId7"/>
    <p:sldLayoutId id="2147483976" r:id="rId8"/>
    <p:sldLayoutId id="2147483977" r:id="rId9"/>
    <p:sldLayoutId id="2147483972" r:id="rId10"/>
    <p:sldLayoutId id="214748397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3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C956E"/>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C956E"/>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Υπότιτλος 2"/>
          <p:cNvSpPr>
            <a:spLocks noGrp="1"/>
          </p:cNvSpPr>
          <p:nvPr>
            <p:ph type="subTitle" idx="1"/>
          </p:nvPr>
        </p:nvSpPr>
        <p:spPr/>
        <p:txBody>
          <a:bodyPr/>
          <a:lstStyle/>
          <a:p>
            <a:pPr eaLnBrk="1" hangingPunct="1"/>
            <a:r>
              <a:rPr lang="el-GR" i="1" smtClean="0"/>
              <a:t>Παραδοτέο έργο: Προσαρμογή υλικού για τη διδασκαλία, εκμάθηση, πιστοποίηση της ελληνικής σε άτομα με αναπηρίες</a:t>
            </a:r>
            <a:endParaRPr lang="el-GR" altLang="el-GR" smtClean="0"/>
          </a:p>
        </p:txBody>
      </p:sp>
      <p:sp>
        <p:nvSpPr>
          <p:cNvPr id="6147" name="Τίτλος 1"/>
          <p:cNvSpPr>
            <a:spLocks noGrp="1"/>
          </p:cNvSpPr>
          <p:nvPr>
            <p:ph type="ctrTitle"/>
          </p:nvPr>
        </p:nvSpPr>
        <p:spPr/>
        <p:txBody>
          <a:bodyPr/>
          <a:lstStyle/>
          <a:p>
            <a:pPr eaLnBrk="1" hangingPunct="1"/>
            <a:r>
              <a:rPr lang="el-GR" altLang="el-GR" dirty="0" smtClean="0"/>
              <a:t>Η διδασκαλία, εκμάθηση, πιστοποίηση της ελληνικής σε </a:t>
            </a:r>
            <a:r>
              <a:rPr lang="el-GR" altLang="el-GR" dirty="0" err="1" smtClean="0"/>
              <a:t>ΑμεΑ</a:t>
            </a:r>
            <a:endParaRPr lang="el-GR" altLang="el-GR" dirty="0" smtClean="0"/>
          </a:p>
        </p:txBody>
      </p:sp>
      <p:sp>
        <p:nvSpPr>
          <p:cNvPr id="4" name="Υπότιτλος 2"/>
          <p:cNvSpPr txBox="1">
            <a:spLocks/>
          </p:cNvSpPr>
          <p:nvPr/>
        </p:nvSpPr>
        <p:spPr bwMode="auto">
          <a:xfrm>
            <a:off x="539552" y="4725145"/>
            <a:ext cx="7848798" cy="18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fontAlgn="base">
              <a:spcBef>
                <a:spcPts val="575"/>
              </a:spcBef>
              <a:spcAft>
                <a:spcPct val="0"/>
              </a:spcAft>
              <a:buClr>
                <a:schemeClr val="accent1"/>
              </a:buClr>
              <a:buSzPct val="85000"/>
              <a:buFont typeface="Wingdings 2" pitchFamily="18" charset="2"/>
              <a:buNone/>
              <a:defRPr sz="2600" kern="1200">
                <a:solidFill>
                  <a:schemeClr val="tx2"/>
                </a:solidFill>
                <a:latin typeface="+mn-lt"/>
                <a:ea typeface="+mn-ea"/>
                <a:cs typeface="+mn-cs"/>
              </a:defRPr>
            </a:lvl1pPr>
            <a:lvl2pPr marL="457200" indent="0" algn="ctr" rtl="0" fontAlgn="base">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ts val="375"/>
              </a:spcBef>
              <a:spcAft>
                <a:spcPct val="0"/>
              </a:spcAft>
              <a:buClr>
                <a:srgbClr val="D3AAAA"/>
              </a:buClr>
              <a:buSzPct val="85000"/>
              <a:buFont typeface="Wingdings 2" pitchFamily="18" charset="2"/>
              <a:buNone/>
              <a:defRPr sz="2000" kern="1200">
                <a:solidFill>
                  <a:schemeClr val="tx1"/>
                </a:solidFill>
                <a:latin typeface="+mn-lt"/>
                <a:ea typeface="+mn-ea"/>
                <a:cs typeface="+mn-cs"/>
              </a:defRPr>
            </a:lvl3pPr>
            <a:lvl4pPr marL="1371600" indent="0" algn="ctr" rtl="0" fontAlgn="base">
              <a:spcBef>
                <a:spcPts val="375"/>
              </a:spcBef>
              <a:spcAft>
                <a:spcPct val="0"/>
              </a:spcAft>
              <a:buClr>
                <a:srgbClr val="AC956E"/>
              </a:buClr>
              <a:buSzPct val="80000"/>
              <a:buFont typeface="Wingdings 2" pitchFamily="18" charset="2"/>
              <a:buNone/>
              <a:defRPr sz="2000" kern="1200">
                <a:solidFill>
                  <a:schemeClr val="tx1"/>
                </a:solidFill>
                <a:latin typeface="+mn-lt"/>
                <a:ea typeface="+mn-ea"/>
                <a:cs typeface="+mn-cs"/>
              </a:defRPr>
            </a:lvl4pPr>
            <a:lvl5pPr marL="1828800" indent="0" algn="ctr" rtl="0" fontAlgn="base">
              <a:spcBef>
                <a:spcPts val="375"/>
              </a:spcBef>
              <a:spcAft>
                <a:spcPct val="0"/>
              </a:spcAft>
              <a:buClr>
                <a:srgbClr val="AC956E"/>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defRPr/>
            </a:pPr>
            <a:r>
              <a:rPr lang="el-GR" altLang="el-GR" sz="2400" b="1" dirty="0" smtClean="0">
                <a:solidFill>
                  <a:schemeClr val="accent4">
                    <a:lumMod val="75000"/>
                  </a:schemeClr>
                </a:solidFill>
              </a:rPr>
              <a:t>Ομάδα </a:t>
            </a:r>
            <a:r>
              <a:rPr lang="el-GR" altLang="el-GR" sz="2400" b="1" dirty="0">
                <a:solidFill>
                  <a:schemeClr val="accent4">
                    <a:lumMod val="75000"/>
                  </a:schemeClr>
                </a:solidFill>
              </a:rPr>
              <a:t>Εργασίας/Επιστημονικοί Συνεργάτες:</a:t>
            </a:r>
          </a:p>
          <a:p>
            <a:pPr>
              <a:defRPr/>
            </a:pPr>
            <a:r>
              <a:rPr lang="el-GR" altLang="el-GR" sz="2400" b="1" dirty="0" err="1">
                <a:solidFill>
                  <a:schemeClr val="accent4">
                    <a:lumMod val="75000"/>
                  </a:schemeClr>
                </a:solidFill>
              </a:rPr>
              <a:t>Τατσιοπούλου</a:t>
            </a:r>
            <a:r>
              <a:rPr lang="el-GR" altLang="el-GR" sz="2400" b="1" dirty="0">
                <a:solidFill>
                  <a:schemeClr val="accent4">
                    <a:lumMod val="75000"/>
                  </a:schemeClr>
                </a:solidFill>
              </a:rPr>
              <a:t> </a:t>
            </a:r>
            <a:r>
              <a:rPr lang="el-GR" altLang="el-GR" sz="2400" b="1" dirty="0" err="1">
                <a:solidFill>
                  <a:schemeClr val="accent4">
                    <a:lumMod val="75000"/>
                  </a:schemeClr>
                </a:solidFill>
              </a:rPr>
              <a:t>Τριανταφυλιά</a:t>
            </a:r>
            <a:endParaRPr lang="el-GR" altLang="el-GR" sz="2400" b="1" dirty="0">
              <a:solidFill>
                <a:schemeClr val="accent4">
                  <a:lumMod val="75000"/>
                </a:schemeClr>
              </a:solidFill>
            </a:endParaRPr>
          </a:p>
          <a:p>
            <a:pPr>
              <a:defRPr/>
            </a:pPr>
            <a:r>
              <a:rPr lang="el-GR" altLang="el-GR" sz="1800" b="1" dirty="0">
                <a:solidFill>
                  <a:schemeClr val="accent4">
                    <a:lumMod val="75000"/>
                  </a:schemeClr>
                </a:solidFill>
              </a:rPr>
              <a:t>Υπεύθυνες παραδοτέου: Άννα </a:t>
            </a:r>
            <a:r>
              <a:rPr lang="el-GR" altLang="el-GR" sz="1800" b="1" dirty="0" err="1">
                <a:solidFill>
                  <a:schemeClr val="accent4">
                    <a:lumMod val="75000"/>
                  </a:schemeClr>
                </a:solidFill>
              </a:rPr>
              <a:t>Κοκκινίδου</a:t>
            </a:r>
            <a:r>
              <a:rPr lang="el-GR" altLang="el-GR" sz="1800" b="1" dirty="0">
                <a:solidFill>
                  <a:schemeClr val="accent4">
                    <a:lumMod val="75000"/>
                  </a:schemeClr>
                </a:solidFill>
              </a:rPr>
              <a:t> &amp; Μαρία Δημητρακοπούλου</a:t>
            </a:r>
          </a:p>
          <a:p>
            <a:pPr>
              <a:defRPr/>
            </a:pPr>
            <a:r>
              <a:rPr lang="el-GR" altLang="el-GR" b="1" dirty="0">
                <a:solidFill>
                  <a:schemeClr val="accent4">
                    <a:lumMod val="75000"/>
                  </a:schemeClr>
                </a:solidFill>
              </a:rPr>
              <a:t>Κοινό-στόχος: Άτομα με προβλήματα ακοής</a:t>
            </a:r>
          </a:p>
          <a:p>
            <a:pPr>
              <a:defRPr/>
            </a:pPr>
            <a:endParaRPr lang="el-GR" altLang="el-GR" b="1" dirty="0" smtClean="0">
              <a:solidFill>
                <a:schemeClr val="accent4">
                  <a:lumMod val="75000"/>
                </a:schemeClr>
              </a:solidFill>
            </a:endParaRPr>
          </a:p>
        </p:txBody>
      </p:sp>
      <p:pic>
        <p:nvPicPr>
          <p:cNvPr id="5" name="Picture 2" descr="\\SERVER2012\Kegglobal\ESPA Logos 2013\Greek Version\Full Color\Logo ΕΠΕΕΔΒΜ-2013.jpg"/>
          <p:cNvPicPr>
            <a:picLocks noChangeAspect="1" noChangeArrowheads="1"/>
          </p:cNvPicPr>
          <p:nvPr/>
        </p:nvPicPr>
        <p:blipFill>
          <a:blip r:embed="rId3" cstate="print"/>
          <a:srcRect/>
          <a:stretch>
            <a:fillRect/>
          </a:stretch>
        </p:blipFill>
        <p:spPr bwMode="auto">
          <a:xfrm>
            <a:off x="1835150" y="115888"/>
            <a:ext cx="5402263" cy="123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Εικόνα 2" descr="ΚΕΓ Logo GreenBlue"/>
          <p:cNvPicPr>
            <a:picLocks noChangeAspect="1" noChangeArrowheads="1"/>
          </p:cNvPicPr>
          <p:nvPr/>
        </p:nvPicPr>
        <p:blipFill>
          <a:blip r:embed="rId4" cstate="print"/>
          <a:srcRect/>
          <a:stretch>
            <a:fillRect/>
          </a:stretch>
        </p:blipFill>
        <p:spPr bwMode="auto">
          <a:xfrm>
            <a:off x="323850" y="117475"/>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ΣΥΝΕΡΓΑΤΙΚΗ ΜΑΘΗΣΗ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σε κάθε ομάδα ορίζεται ένας μαθητής που συνοψίζει-ελέγχει, ένας μαθητής που καταγράφει τις απαντήσεις και ένα μαθητής που παρατηρεί την πορεία της ομάδας και ενθαρρύνει κάθε μέλος να συμμετέχει</a:t>
            </a:r>
          </a:p>
          <a:p>
            <a:r>
              <a:rPr lang="el-GR" dirty="0" smtClean="0"/>
              <a:t>οι ομάδες παρουσιάζουν τις εργασίες τους στην τάξη με τη συμμετοχή όλων των μελών της ομάδας</a:t>
            </a:r>
          </a:p>
          <a:p>
            <a:r>
              <a:rPr lang="el-GR" dirty="0" smtClean="0"/>
              <a:t>ο βαθμός της κάθε ομάδας εξαρτάται από τα αποτελέσματα της προσπάθειάς τους αλλά και από τον τρόπο της παρουσίασης</a:t>
            </a:r>
          </a:p>
          <a:p>
            <a:endParaRPr lang="el-G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ΣΥΖΗΤΗΣΗ</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ο εκπαιδευτικός δίνει το έναυσμα και οι μαθητές καθορίζουν την εξέλιξή της, ανάλογα με τα σχόλια και τις παρεμβάσεις τους</a:t>
            </a:r>
          </a:p>
          <a:p>
            <a:r>
              <a:rPr lang="el-GR" dirty="0" smtClean="0"/>
              <a:t>προτείνεται η συζήτηση να διεξάγεται με έναν μικρό αριθμό μαθητών (4-8)</a:t>
            </a:r>
          </a:p>
          <a:p>
            <a:r>
              <a:rPr lang="el-GR" dirty="0" smtClean="0"/>
              <a:t>το θέμα θα πρέπει να είναι οικείο και να εξυπηρετεί συγκεκριμένους γλωσσικούς στόχους </a:t>
            </a:r>
          </a:p>
          <a:p>
            <a:r>
              <a:rPr lang="el-GR" dirty="0" smtClean="0"/>
              <a:t>ο εκπαιδευτικός ενθαρρύνει κάθε παιδί να συνεισφέρει τουλάχιστο μια πρόταση, ένα σχόλιο ή μια ιδέα</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ΧΡΗΣΗ ΛΟΓΟΤΕΧΝΙΚΩΝ ΚΕΙΜΕΝΩΝ</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Προτείνεται:</a:t>
            </a:r>
          </a:p>
          <a:p>
            <a:pPr lvl="1"/>
            <a:r>
              <a:rPr lang="el-GR" dirty="0" smtClean="0"/>
              <a:t>η χρήση ολόκληρων, πρωτότυπων λογοτεχνικών κειμένων και όχι αποσπασμάτων ή διασκευών τους</a:t>
            </a:r>
          </a:p>
          <a:p>
            <a:pPr lvl="1"/>
            <a:r>
              <a:rPr lang="el-GR" dirty="0" smtClean="0"/>
              <a:t>οι μαθητές να διαβάζουν καθημερινά βιβλία της επιλογής τους</a:t>
            </a:r>
          </a:p>
          <a:p>
            <a:pPr lvl="1"/>
            <a:r>
              <a:rPr lang="el-GR" dirty="0" smtClean="0"/>
              <a:t>να ακολουθούν συζητήσεις σε ομάδες </a:t>
            </a:r>
          </a:p>
          <a:p>
            <a:pPr lvl="1"/>
            <a:r>
              <a:rPr lang="el-GR" dirty="0" smtClean="0"/>
              <a:t>οι μαθητές να έχουν το χρόνο και την ευκαιρία να αλληλεπιδρούν με τα βιβλία με διάφορους τρόπους</a:t>
            </a:r>
          </a:p>
          <a:p>
            <a:pPr lvl="1"/>
            <a:endParaRPr lang="el-GR" dirty="0" smtClean="0"/>
          </a:p>
          <a:p>
            <a:pPr>
              <a:buNone/>
            </a:pPr>
            <a:endParaRPr lang="el-GR"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ΧΡΗΣΗ ΛΟΓΟΤΕΧΝΙΚΩΝ ΚΕΙΜΕΝΩΝ</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a:xfrm>
            <a:off x="914400" y="1447800"/>
            <a:ext cx="7772400" cy="4933528"/>
          </a:xfrm>
        </p:spPr>
        <p:txBody>
          <a:bodyPr/>
          <a:lstStyle/>
          <a:p>
            <a:r>
              <a:rPr lang="el-GR" dirty="0" smtClean="0"/>
              <a:t>Οι εκπαιδευτικοί επιλέγουν τα βιβλία, το συνοδευτικό υλικό και τον τρόπο αξιοποίησης τους</a:t>
            </a:r>
            <a:r>
              <a:rPr lang="en-US" dirty="0" smtClean="0"/>
              <a:t> </a:t>
            </a:r>
            <a:r>
              <a:rPr lang="el-GR" dirty="0" smtClean="0"/>
              <a:t>με βάση:</a:t>
            </a:r>
          </a:p>
          <a:p>
            <a:pPr lvl="1"/>
            <a:r>
              <a:rPr lang="el-GR" dirty="0" smtClean="0"/>
              <a:t>το περιεχόμενο, τη δομή, τη συνοχή, το ύφος, το λεξιλόγιο</a:t>
            </a:r>
          </a:p>
          <a:p>
            <a:pPr lvl="1"/>
            <a:r>
              <a:rPr lang="el-GR" dirty="0" smtClean="0"/>
              <a:t>το επίπεδο της σύνταξης, της οργάνωσης, των αφηρημένων εννοιών, των ιδεών </a:t>
            </a:r>
          </a:p>
          <a:p>
            <a:pPr lvl="1"/>
            <a:r>
              <a:rPr lang="el-GR" dirty="0" smtClean="0"/>
              <a:t>κατά πόσο τα κείμενα ανταποκρίνονται στα ενδιαφέροντα, τις ικανότητες και το γνωστικό και πολιτισμικό επίπεδο των παιδιών</a:t>
            </a:r>
          </a:p>
          <a:p>
            <a:pPr lvl="1"/>
            <a:r>
              <a:rPr lang="el-GR" dirty="0" smtClean="0"/>
              <a:t>τις δυσκολίες που θα αντιμετώπιζε το παιδί, αν διάβαζε μόνο του το επιλεγμένο κείμενο</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16632"/>
            <a:ext cx="7772400" cy="1512168"/>
          </a:xfrm>
        </p:spPr>
        <p:txBody>
          <a:bodyPr/>
          <a:lstStyle/>
          <a:p>
            <a:r>
              <a:rPr lang="el-GR" dirty="0" smtClean="0">
                <a:effectLst>
                  <a:outerShdw blurRad="38100" dist="38100" dir="2700000" algn="tl">
                    <a:srgbClr val="000000">
                      <a:alpha val="43137"/>
                    </a:srgbClr>
                  </a:outerShdw>
                </a:effectLst>
              </a:rPr>
              <a:t>ΟΛΟΚΛΗΡΩΜΕΝΗ  Ή ΠΟΛΥΠΛΕΥΡΗ ΠΡΟΣΕΓΓΙΣΗ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a:xfrm>
            <a:off x="914400" y="1700808"/>
            <a:ext cx="7772400" cy="4318992"/>
          </a:xfrm>
        </p:spPr>
        <p:txBody>
          <a:bodyPr/>
          <a:lstStyle/>
          <a:p>
            <a:r>
              <a:rPr lang="el-GR" dirty="0" smtClean="0"/>
              <a:t>Ένα θέμα ή μια ενότητα προσεγγίζεται από διαφορετικές πλευρές ή με διαφορετικούς τρόπους</a:t>
            </a:r>
          </a:p>
          <a:p>
            <a:r>
              <a:rPr lang="el-GR" dirty="0" smtClean="0"/>
              <a:t>Το λεξιλόγιο και οι έννοιες μίας ενότητας επαναλαμβάνονται, επεκτείνονται, διαφωτίζονται ή προσεγγίζονται από διαφορετικές οπτικές γωνίες</a:t>
            </a:r>
          </a:p>
          <a:p>
            <a:r>
              <a:rPr lang="el-GR" dirty="0" smtClean="0"/>
              <a:t>Βοηθά τα παιδιά να κατανοήσουν καλύτερα και πιο βαθιά τις νέες πληροφορίες, να κάνουν τις απαραίτητες συνδέσεις και να δούνε την εφαρμογή όλων όσων μαθαίνουν στην πραγματική ζωή.</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ΤΡΟΠΟΙ ΕΦΑΡΜΟΓΗΣ ΤΗΣ ΠΡΟΣΕΓΓΙΣΗΣ</a:t>
            </a:r>
            <a:endParaRPr lang="el-GR" b="1" dirty="0"/>
          </a:p>
        </p:txBody>
      </p:sp>
      <p:sp>
        <p:nvSpPr>
          <p:cNvPr id="3" name="2 - Θέση περιεχομένου"/>
          <p:cNvSpPr>
            <a:spLocks noGrp="1"/>
          </p:cNvSpPr>
          <p:nvPr>
            <p:ph sz="quarter" idx="1"/>
          </p:nvPr>
        </p:nvSpPr>
        <p:spPr/>
        <p:txBody>
          <a:bodyPr/>
          <a:lstStyle/>
          <a:p>
            <a:pPr lvl="0"/>
            <a:r>
              <a:rPr lang="el-GR" dirty="0" smtClean="0"/>
              <a:t>ο εκπαιδευτικός αλλάζει τη σειρά διδασκαλίας προσπαθώντας να συμβαδίσει με τις σχετικές ενότητες στα άλλα μαθήματα </a:t>
            </a:r>
          </a:p>
          <a:p>
            <a:pPr lvl="0"/>
            <a:r>
              <a:rPr lang="el-GR" dirty="0" smtClean="0"/>
              <a:t>ένα θέμα προσεγγίζεται από δύο ή περισσότερα μαθήματα, που συμπληρώνουν το ένα το άλλο</a:t>
            </a:r>
          </a:p>
          <a:p>
            <a:pPr lvl="0"/>
            <a:r>
              <a:rPr lang="el-GR" dirty="0" smtClean="0"/>
              <a:t>όλα τα μαθήματα επικεντρώνονται σε ένα συγκεκριμένο θέμα, ενότητα ή πρόβλημα αρκετά ευρύ ώστε να προσφέρεται για διαφορετικές προσεγγίσεις, που να μπορεί να καλυφθεί σε προκαθορισμένο χρόνο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ΕΝΑΛΛΑΚΤΙΚΕΣ ΔΡΑΣΤΗΡΙΟΤΗΤΕΣ</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a:xfrm>
            <a:off x="899592" y="1484784"/>
            <a:ext cx="7772400" cy="5004048"/>
          </a:xfrm>
        </p:spPr>
        <p:txBody>
          <a:bodyPr/>
          <a:lstStyle/>
          <a:p>
            <a:r>
              <a:rPr lang="el-GR" dirty="0" smtClean="0"/>
              <a:t>συμβαίνουν σε πιο φυσικά πλαίσια με στόχο τη μετάδοση νέας γνώσης ή την καλλιέργεια μιας νέας δεξιότητας</a:t>
            </a:r>
          </a:p>
          <a:p>
            <a:r>
              <a:rPr lang="el-GR" dirty="0" smtClean="0"/>
              <a:t>τα παιδιά εμπλέκονται σε καταστάσεις σχετικές με τις εμπειρίες, τα ενδιαφέροντα τους, την καθημερινή ζωή, ώστε να εξασκηθούν σε συντακτικούς ή γραμματικούς τύπους ή γλωσσικές λειτουργίες </a:t>
            </a:r>
          </a:p>
          <a:p>
            <a:r>
              <a:rPr lang="el-GR" dirty="0" smtClean="0"/>
              <a:t>Τα παιδιά μπορούν να πάρουν συνέντευξη, να συζητήσουν για άρθρα που έχουν διαβάσει, να χωριστούν σε ομάδες για να πείσουν τους συμμαθητές τους για τις απόψεις τους</a:t>
            </a:r>
          </a:p>
          <a:p>
            <a:pPr>
              <a:buNone/>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mtClean="0"/>
              <a:t>ΔΙΔΑΚΤΙΚΕΣ ΜΕΘΟΔΟΙ</a:t>
            </a:r>
            <a:endParaRPr lang="el-GR" dirty="0"/>
          </a:p>
        </p:txBody>
      </p:sp>
      <p:sp>
        <p:nvSpPr>
          <p:cNvPr id="3" name="2 - Θέση περιεχομένου"/>
          <p:cNvSpPr>
            <a:spLocks noGrp="1"/>
          </p:cNvSpPr>
          <p:nvPr>
            <p:ph type="body" idx="1"/>
          </p:nvPr>
        </p:nvSpPr>
        <p:spPr/>
        <p:txBody>
          <a:bodyPr/>
          <a:lstStyle/>
          <a:p>
            <a:pPr>
              <a:buNone/>
            </a:pPr>
            <a:r>
              <a:rPr lang="el-GR"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ΔΙΑΛΟΓΟΣ</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a:xfrm>
            <a:off x="914400" y="1447800"/>
            <a:ext cx="7772400" cy="5077544"/>
          </a:xfrm>
        </p:spPr>
        <p:txBody>
          <a:bodyPr/>
          <a:lstStyle/>
          <a:p>
            <a:r>
              <a:rPr lang="el-GR" dirty="0" smtClean="0"/>
              <a:t>είναι από τους τομείς όπου κατά κόρον παρουσιάζουν προβλήματα τα κωφά-βαρήκοα παιδιά</a:t>
            </a:r>
          </a:p>
          <a:p>
            <a:r>
              <a:rPr lang="el-GR" dirty="0" smtClean="0"/>
              <a:t>προσομοιάζει στις καθημερινές συναναστροφές μεταξύ γονιών και παιδιών αλλά και μεταξύ των παιδιών</a:t>
            </a:r>
          </a:p>
          <a:p>
            <a:r>
              <a:rPr lang="el-GR" dirty="0" smtClean="0"/>
              <a:t>ο διάλογος πρέπει να είναι κατανοητός, ενδιαφέρων και σχετικός με τα ενδιαφέροντα και τις εμπειρίες των παιδιών</a:t>
            </a:r>
            <a:endParaRPr lang="en-US" dirty="0" smtClean="0"/>
          </a:p>
          <a:p>
            <a:r>
              <a:rPr lang="el-GR" dirty="0" smtClean="0"/>
              <a:t>οι εκπαιδευτικοί θα πρέπει να ενθαρρύνουν τα παιδιά να μοιραστούν τις ιδέες τους και να  δίνουν χρόνο για να ολοκληρώσουν τη σκέψη τους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ΔΙΑΛΟΓΟΣ</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pPr>
              <a:buNone/>
            </a:pPr>
            <a:r>
              <a:rPr lang="el-GR" dirty="0" smtClean="0"/>
              <a:t>Θα πρέπει να δίνεται η ευκαιρία ο μαθητής:</a:t>
            </a:r>
          </a:p>
          <a:p>
            <a:r>
              <a:rPr lang="el-GR" dirty="0" smtClean="0"/>
              <a:t>να εξασκηθεί σε κάποιο γραμματικό ή συντακτικό κανόνα ή γλωσσική λειτουργία που ακόμα δεν κατέχει</a:t>
            </a:r>
          </a:p>
          <a:p>
            <a:r>
              <a:rPr lang="el-GR" dirty="0" smtClean="0"/>
              <a:t>να επεκτείνει το λεξιλόγιό του</a:t>
            </a:r>
          </a:p>
          <a:p>
            <a:r>
              <a:rPr lang="el-GR" dirty="0" smtClean="0"/>
              <a:t>να αναγνωρίσει και να κατανοήσει τη σωστή χρήση της γλώσσας σε διάφορες περιστάσεις</a:t>
            </a:r>
          </a:p>
          <a:p>
            <a:r>
              <a:rPr lang="el-GR" dirty="0" smtClean="0"/>
              <a:t>να χρησιμοποιήσει τη γλώσσα και να επικοινωνήσει με τους άλλους	</a:t>
            </a:r>
          </a:p>
          <a:p>
            <a:pPr lvl="1"/>
            <a:endParaRPr lang="el-GR" dirty="0" smtClean="0"/>
          </a:p>
          <a:p>
            <a:pPr lvl="1"/>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ΔΙΑΛΟΓΙΚΑ ΣΕΝΑΡΙΑ</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αφορά παίξιμο ρόλων σε πιθανές πραγματικές καταστάσεις που μπορεί να συμβούν στο παιδί</a:t>
            </a:r>
          </a:p>
          <a:p>
            <a:r>
              <a:rPr lang="el-GR" dirty="0" smtClean="0"/>
              <a:t>έχουν προσχεδιαστεί από τον εκπαιδευτικό με στόχο μια συγκεκριμένη δεξιότητα την οποία το παιδί δεν έχει</a:t>
            </a:r>
          </a:p>
          <a:p>
            <a:r>
              <a:rPr lang="el-GR" dirty="0" smtClean="0"/>
              <a:t>απαιτεί προσεκτικό σχεδιασμό από την πλευρά του εκπαιδευτικού και ορισμένο χρόνο για να πραγματοποιηθεί</a:t>
            </a:r>
          </a:p>
          <a:p>
            <a:r>
              <a:rPr lang="el-GR" dirty="0" smtClean="0"/>
              <a:t>ο εκπαιδευτικός δεν καθοδηγεί το παιδί, το πλαίσιο και η εξέλιξη του διαλόγου οδηγούν στη δεξιότητα-στόχο</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ΑΜΕΣΗ ΚΑΘΟΔΗΓΗΣΗ</a:t>
            </a:r>
            <a:endParaRPr lang="el-GR" dirty="0"/>
          </a:p>
        </p:txBody>
      </p:sp>
      <p:sp>
        <p:nvSpPr>
          <p:cNvPr id="3" name="2 - Θέση περιεχομένου"/>
          <p:cNvSpPr>
            <a:spLocks noGrp="1"/>
          </p:cNvSpPr>
          <p:nvPr>
            <p:ph sz="quarter" idx="1"/>
          </p:nvPr>
        </p:nvSpPr>
        <p:spPr>
          <a:xfrm>
            <a:off x="914400" y="1447800"/>
            <a:ext cx="7772400" cy="5077544"/>
          </a:xfrm>
        </p:spPr>
        <p:txBody>
          <a:bodyPr/>
          <a:lstStyle/>
          <a:p>
            <a:r>
              <a:rPr lang="el-GR" dirty="0" smtClean="0"/>
              <a:t>ο εκπαιδευτικός παραδίδει, δείχνει, εξηγεί και καθορίζει την πορεία του μαθήματος</a:t>
            </a:r>
          </a:p>
          <a:p>
            <a:r>
              <a:rPr lang="el-GR" dirty="0" smtClean="0"/>
              <a:t>ο εκπαιδευτικός ενεργοποιεί την προϋπάρχουσα γνώση με ερωτήσεις ανοικτού τύπου </a:t>
            </a:r>
          </a:p>
          <a:p>
            <a:r>
              <a:rPr lang="el-GR" dirty="0" smtClean="0"/>
              <a:t>παρουσιάζει το καινούργιο μάθημα, με όποια οπτικά μέσα θεωρεί κατάλληλα, ελέγχοντας κατά διαστήματα με ερωτήσεις, αν τα παιδιά κατανοούν τη νέα ύλη και δίνοντας την ευκαιρία για μικρές συζητήσεις μεταξύ τους</a:t>
            </a:r>
          </a:p>
          <a:p>
            <a:r>
              <a:rPr lang="el-GR" dirty="0" smtClean="0"/>
              <a:t>δίνει ασκήσεις, ατομικές ή ομαδικές, στα παιδιά για να εξασκηθούν στη νέα ύλη ενθαρρύνοντας τα να συζητούν και να βοηθούν ο ένας τον άλλο</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ΕΡΕΥΝΑ</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τίθεται το πρόβλημα, είτε από τον εκπαιδευτικό, είτε από τους μαθητές, </a:t>
            </a:r>
          </a:p>
          <a:p>
            <a:r>
              <a:rPr lang="el-GR" dirty="0" smtClean="0"/>
              <a:t>οι μαθητές κάνουν υποθέσεις και ορίζουν τα αντικείμενα της έρευνας</a:t>
            </a:r>
          </a:p>
          <a:p>
            <a:r>
              <a:rPr lang="el-GR" dirty="0" smtClean="0"/>
              <a:t>συλλέγουν στοιχεία με έρευνα, μελέτη, πειραματισμούς ή με όποια μέθοδο θεωρηθεί σχετική με το πρόβλημα</a:t>
            </a:r>
          </a:p>
          <a:p>
            <a:r>
              <a:rPr lang="el-GR" dirty="0" smtClean="0"/>
              <a:t>εξετάζουν τα δεδομένα, τα οργανώνουν και τα χρησιμοποιούν για να ελέγξουν τις υποθέσεις τους</a:t>
            </a:r>
          </a:p>
          <a:p>
            <a:r>
              <a:rPr lang="el-GR" dirty="0" smtClean="0"/>
              <a:t>αποφασίζουν αν οι υποθέσεις τους επαληθεύονται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ΠΑΙΞΙΜΟ ΡΟΛΩΝ-ΠΡΟΣΟΜΟΙΩΣΗ</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οι μαθητές αναπαριστούν και παίζουν ένα πρόβλημα, γεγονός ή κατάσταση</a:t>
            </a:r>
          </a:p>
          <a:p>
            <a:r>
              <a:rPr lang="el-GR" dirty="0" smtClean="0"/>
              <a:t>ο εκπαιδευτικός παρουσιάζει το πρόβλημα, αναλύει και αναθέτει ρόλους, εξηγεί ότι η υπόλοιπη τάξη θα είναι παρατηρητές </a:t>
            </a:r>
          </a:p>
          <a:p>
            <a:r>
              <a:rPr lang="el-GR" dirty="0" smtClean="0"/>
              <a:t>πραγματοποιείται το παίξιμο ρόλων, οι μαθητές συζητούν, αναλύουν, σχολιάζουν</a:t>
            </a:r>
          </a:p>
          <a:p>
            <a:r>
              <a:rPr lang="el-GR" dirty="0" smtClean="0"/>
              <a:t>τα παιδιά συζητούν για παρόμοιες καταστάσεις στη ζωή τους και πώς θα μπορούσαν να τις διαχειριστούν στο μέλλον</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ΣΥΝΕΡΓΑΤΙΚΗ ΜΑΘΗΣΗ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στόχος, μέσα από την αλληλεπίδραση, η καλλιέργεια της συνεργασίας και η ισότιμη ομαδική δουλειά με τη συμμετοχή όλων των μαθητών</a:t>
            </a:r>
          </a:p>
          <a:p>
            <a:r>
              <a:rPr lang="el-GR" dirty="0" smtClean="0"/>
              <a:t>ο εκπαιδευτικός χωρίζει την τάξη σε ομάδες έτσι ώστε σε κάθε ομάδα να υπάρχει τουλάχιστο ένας αδύναμος και τουλάχιστο ένας καλός μαθητής</a:t>
            </a:r>
          </a:p>
          <a:p>
            <a:pPr>
              <a:tabLst>
                <a:tab pos="6286500" algn="l"/>
              </a:tabLst>
            </a:pPr>
            <a:r>
              <a:rPr lang="el-GR" dirty="0" smtClean="0"/>
              <a:t> μοιράζει στις ομάδες τις εργασίες</a:t>
            </a:r>
            <a:r>
              <a:rPr lang="en-US" dirty="0" smtClean="0"/>
              <a:t>,</a:t>
            </a:r>
            <a:r>
              <a:rPr lang="el-GR" dirty="0" smtClean="0"/>
              <a:t> οι οποίες ανταποκρίνονται στο επίπεδο των παιδιών και διαφοροποιεί το κομμάτι που αντιστοιχεί στο κάθε παιδί</a:t>
            </a:r>
            <a:r>
              <a:rPr lang="en-US" dirty="0" smtClean="0"/>
              <a:t>,</a:t>
            </a:r>
            <a:r>
              <a:rPr lang="el-GR" dirty="0" smtClean="0"/>
              <a:t> ανάλογα με τις δυνατότητες του</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2802</TotalTime>
  <Words>985</Words>
  <Application>Microsoft Office PowerPoint</Application>
  <PresentationFormat>Προβολή στην οθόνη (4:3)</PresentationFormat>
  <Paragraphs>79</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Δικαιοσύνη</vt:lpstr>
      <vt:lpstr>Η διδασκαλία, εκμάθηση, πιστοποίηση της ελληνικής σε ΑμεΑ</vt:lpstr>
      <vt:lpstr>ΔΙΔΑΚΤΙΚΕΣ ΜΕΘΟΔΟΙ</vt:lpstr>
      <vt:lpstr>ΔΙΑΛΟΓΟΣ</vt:lpstr>
      <vt:lpstr>ΔΙΑΛΟΓΟΣ</vt:lpstr>
      <vt:lpstr>ΔΙΑΛΟΓΙΚΑ ΣΕΝΑΡΙΑ</vt:lpstr>
      <vt:lpstr>ΑΜΕΣΗ ΚΑΘΟΔΗΓΗΣΗ</vt:lpstr>
      <vt:lpstr>ΕΡΕΥΝΑ</vt:lpstr>
      <vt:lpstr>ΠΑΙΞΙΜΟ ΡΟΛΩΝ-ΠΡΟΣΟΜΟΙΩΣΗ</vt:lpstr>
      <vt:lpstr>ΣΥΝΕΡΓΑΤΙΚΗ ΜΑΘΗΣΗ</vt:lpstr>
      <vt:lpstr>ΣΥΝΕΡΓΑΤΙΚΗ ΜΑΘΗΣΗ</vt:lpstr>
      <vt:lpstr>ΣΥΖΗΤΗΣΗ</vt:lpstr>
      <vt:lpstr>ΧΡΗΣΗ ΛΟΓΟΤΕΧΝΙΚΩΝ ΚΕΙΜΕΝΩΝ</vt:lpstr>
      <vt:lpstr>ΧΡΗΣΗ ΛΟΓΟΤΕΧΝΙΚΩΝ ΚΕΙΜΕΝΩΝ</vt:lpstr>
      <vt:lpstr>ΟΛΟΚΛΗΡΩΜΕΝΗ  Ή ΠΟΛΥΠΛΕΥΡΗ ΠΡΟΣΕΓΓΙΣΗ</vt:lpstr>
      <vt:lpstr>ΤΡΟΠΟΙ ΕΦΑΡΜΟΓΗΣ ΤΗΣ ΠΡΟΣΕΓΓΙΣΗΣ</vt:lpstr>
      <vt:lpstr>ΕΝΑΛΛΑΚΤΙΚΕΣ ΔΡΑΣΤΗΡΙΟΤΗΤΕΣ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Δήμητρα</dc:creator>
  <cp:lastModifiedBy>FWS095</cp:lastModifiedBy>
  <cp:revision>265</cp:revision>
  <dcterms:created xsi:type="dcterms:W3CDTF">2014-02-13T07:40:03Z</dcterms:created>
  <dcterms:modified xsi:type="dcterms:W3CDTF">2016-08-08T07:06:51Z</dcterms:modified>
</cp:coreProperties>
</file>