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93" r:id="rId4"/>
    <p:sldId id="259" r:id="rId5"/>
    <p:sldId id="260" r:id="rId6"/>
    <p:sldId id="261" r:id="rId7"/>
    <p:sldId id="262" r:id="rId8"/>
    <p:sldId id="267" r:id="rId9"/>
    <p:sldId id="263" r:id="rId10"/>
    <p:sldId id="264" r:id="rId11"/>
    <p:sldId id="265" r:id="rId12"/>
    <p:sldId id="268" r:id="rId13"/>
    <p:sldId id="266" r:id="rId14"/>
    <p:sldId id="269" r:id="rId15"/>
    <p:sldId id="270" r:id="rId16"/>
    <p:sldId id="281" r:id="rId17"/>
    <p:sldId id="282" r:id="rId18"/>
    <p:sldId id="283" r:id="rId19"/>
    <p:sldId id="284" r:id="rId20"/>
    <p:sldId id="271" r:id="rId21"/>
    <p:sldId id="272" r:id="rId22"/>
    <p:sldId id="277" r:id="rId23"/>
    <p:sldId id="278" r:id="rId24"/>
    <p:sldId id="279" r:id="rId25"/>
    <p:sldId id="280" r:id="rId26"/>
    <p:sldId id="286" r:id="rId27"/>
    <p:sldId id="287" r:id="rId28"/>
    <p:sldId id="288" r:id="rId29"/>
    <p:sldId id="289" r:id="rId30"/>
    <p:sldId id="290" r:id="rId31"/>
    <p:sldId id="291" r:id="rId32"/>
    <p:sldId id="292"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D2BCB-2452-4E72-8B42-EAF2F1806212}" type="datetimeFigureOut">
              <a:rPr lang="el-GR" smtClean="0"/>
              <a:pPr/>
              <a:t>8/8/2016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00015-F7DB-4D3A-A791-18CFAAAA58A3}" type="slidenum">
              <a:rPr lang="el-GR" smtClean="0"/>
              <a:pPr/>
              <a:t>‹#›</a:t>
            </a:fld>
            <a:endParaRPr lang="el-GR"/>
          </a:p>
        </p:txBody>
      </p:sp>
    </p:spTree>
    <p:extLst>
      <p:ext uri="{BB962C8B-B14F-4D97-AF65-F5344CB8AC3E}">
        <p14:creationId xmlns:p14="http://schemas.microsoft.com/office/powerpoint/2010/main" val="393812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38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638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94DB76-210C-4B9B-AD17-5496F9749AA4}" type="slidenum">
              <a:rPr lang="el-GR">
                <a:solidFill>
                  <a:prstClr val="black"/>
                </a:solidFill>
              </a:rPr>
              <a:pPr/>
              <a:t>1</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4" name="Ορθογώνιο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Στρογγυλεμένο ορθογώνιο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Ορθογώνιο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Ορθογώνιο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Ορθογώνιο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smtClean="0"/>
              <a:t>Στυλ κύριου τίτλου</a:t>
            </a:r>
            <a:endParaRPr lang="en-US"/>
          </a:p>
        </p:txBody>
      </p:sp>
      <p:sp>
        <p:nvSpPr>
          <p:cNvPr id="11" name="Θέση ημερομηνίας 27"/>
          <p:cNvSpPr>
            <a:spLocks noGrp="1"/>
          </p:cNvSpPr>
          <p:nvPr>
            <p:ph type="dt" sz="half" idx="10"/>
          </p:nvPr>
        </p:nvSpPr>
        <p:spPr/>
        <p:txBody>
          <a:bodyPr/>
          <a:lstStyle>
            <a:lvl1pPr>
              <a:defRPr/>
            </a:lvl1pPr>
          </a:lstStyle>
          <a:p>
            <a:pPr>
              <a:defRPr/>
            </a:pPr>
            <a:fld id="{32A483B2-13BD-49E6-A3E9-05C4798E9CB6}" type="datetimeFigureOut">
              <a:rPr lang="el-GR">
                <a:solidFill>
                  <a:srgbClr val="303030"/>
                </a:solidFill>
              </a:rPr>
              <a:pPr>
                <a:defRPr/>
              </a:pPr>
              <a:t>8/8/2016</a:t>
            </a:fld>
            <a:endParaRPr lang="el-GR">
              <a:solidFill>
                <a:srgbClr val="303030"/>
              </a:solidFill>
            </a:endParaRPr>
          </a:p>
        </p:txBody>
      </p:sp>
      <p:sp>
        <p:nvSpPr>
          <p:cNvPr id="12" name="Θέση υποσέλιδου 16"/>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13" name="Θέση αριθμού διαφάνειας 28"/>
          <p:cNvSpPr>
            <a:spLocks noGrp="1"/>
          </p:cNvSpPr>
          <p:nvPr>
            <p:ph type="sldNum" sz="quarter" idx="12"/>
          </p:nvPr>
        </p:nvSpPr>
        <p:spPr/>
        <p:txBody>
          <a:bodyPr/>
          <a:lstStyle>
            <a:lvl1pPr>
              <a:defRPr sz="1400">
                <a:solidFill>
                  <a:srgbClr val="FFFFFF"/>
                </a:solidFill>
              </a:defRPr>
            </a:lvl1pPr>
          </a:lstStyle>
          <a:p>
            <a:pPr>
              <a:defRPr/>
            </a:pPr>
            <a:fld id="{530CEAD1-54C5-492B-83F7-157DCB7A7C6C}"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C754283D-CA58-4684-8921-C14CEF6EF151}" type="datetimeFigureOut">
              <a:rPr lang="el-GR">
                <a:solidFill>
                  <a:srgbClr val="303030"/>
                </a:solidFill>
              </a:rPr>
              <a:pPr>
                <a:defRPr/>
              </a:pPr>
              <a:t>8/8/2016</a:t>
            </a:fld>
            <a:endParaRPr lang="el-GR">
              <a:solidFill>
                <a:srgbClr val="303030"/>
              </a:solidFill>
            </a:endParaRPr>
          </a:p>
        </p:txBody>
      </p:sp>
      <p:sp>
        <p:nvSpPr>
          <p:cNvPr id="5" name="Θέση υποσέλιδου 2"/>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6" name="Θέση αριθμού διαφάνειας 22"/>
          <p:cNvSpPr>
            <a:spLocks noGrp="1"/>
          </p:cNvSpPr>
          <p:nvPr>
            <p:ph type="sldNum" sz="quarter" idx="12"/>
          </p:nvPr>
        </p:nvSpPr>
        <p:spPr/>
        <p:txBody>
          <a:bodyPr/>
          <a:lstStyle>
            <a:lvl1pPr>
              <a:defRPr/>
            </a:lvl1pPr>
          </a:lstStyle>
          <a:p>
            <a:pPr>
              <a:defRPr/>
            </a:pPr>
            <a:fld id="{CBDA1A41-3523-4168-B5B2-123F580BE1A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3565E32A-58D2-4A65-AE03-84C69A39AFC4}" type="datetimeFigureOut">
              <a:rPr lang="el-GR">
                <a:solidFill>
                  <a:srgbClr val="303030"/>
                </a:solidFill>
              </a:rPr>
              <a:pPr>
                <a:defRPr/>
              </a:pPr>
              <a:t>8/8/2016</a:t>
            </a:fld>
            <a:endParaRPr lang="el-GR">
              <a:solidFill>
                <a:srgbClr val="303030"/>
              </a:solidFill>
            </a:endParaRPr>
          </a:p>
        </p:txBody>
      </p:sp>
      <p:sp>
        <p:nvSpPr>
          <p:cNvPr id="5" name="Θέση υποσέλιδου 2"/>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6" name="Θέση αριθμού διαφάνειας 22"/>
          <p:cNvSpPr>
            <a:spLocks noGrp="1"/>
          </p:cNvSpPr>
          <p:nvPr>
            <p:ph type="sldNum" sz="quarter" idx="12"/>
          </p:nvPr>
        </p:nvSpPr>
        <p:spPr/>
        <p:txBody>
          <a:bodyPr/>
          <a:lstStyle>
            <a:lvl1pPr>
              <a:defRPr/>
            </a:lvl1pPr>
          </a:lstStyle>
          <a:p>
            <a:pPr>
              <a:defRPr/>
            </a:pPr>
            <a:fld id="{53C0D378-34B1-42B3-8A87-EC6806D5F22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noFill/>
          <a:ln w="9525">
            <a:noFill/>
            <a:miter lim="800000"/>
            <a:headEnd/>
            <a:tailEnd/>
          </a:ln>
        </p:spPr>
        <p:txBody>
          <a:bodyPr vert="horz" wrap="square" lIns="91440" tIns="45720" rIns="91440" bIns="91440" numCol="1" anchor="b" anchorCtr="0" compatLnSpc="1">
            <a:prstTxWarp prst="textNoShape">
              <a:avLst/>
            </a:prstTxWarp>
          </a:bodyPr>
          <a:lstStyle>
            <a:lvl1pPr algn="l" rtl="0" eaLnBrk="1" fontAlgn="base" hangingPunct="1">
              <a:spcBef>
                <a:spcPct val="0"/>
              </a:spcBef>
              <a:spcAft>
                <a:spcPct val="0"/>
              </a:spcAft>
              <a:buNone/>
              <a:defRPr lang="en-US" sz="4000" b="0" kern="1200" cap="none" dirty="0">
                <a:solidFill>
                  <a:schemeClr val="tx2"/>
                </a:solidFill>
                <a:latin typeface="+mj-lt"/>
                <a:ea typeface="+mj-ea"/>
                <a:cs typeface="+mj-cs"/>
              </a:defRPr>
            </a:lvl1pPr>
          </a:lstStyle>
          <a:p>
            <a:r>
              <a:rPr lang="el-GR" dirty="0" smtClean="0"/>
              <a:t>Στυλ κύριου τίτλου</a:t>
            </a:r>
            <a:endParaRPr lang="en-US" dirty="0"/>
          </a:p>
        </p:txBody>
      </p:sp>
      <p:sp>
        <p:nvSpPr>
          <p:cNvPr id="8" name="Θέση περιεχομένου 7"/>
          <p:cNvSpPr>
            <a:spLocks noGrp="1"/>
          </p:cNvSpPr>
          <p:nvPr>
            <p:ph sz="quarter" idx="1"/>
          </p:nvPr>
        </p:nvSpPr>
        <p:spPr>
          <a:xfrm>
            <a:off x="914400" y="1447800"/>
            <a:ext cx="77724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EA03A48C-53C6-420B-9667-065BD8254246}" type="datetimeFigureOut">
              <a:rPr lang="el-GR">
                <a:solidFill>
                  <a:srgbClr val="303030"/>
                </a:solidFill>
              </a:rPr>
              <a:pPr>
                <a:defRPr/>
              </a:pPr>
              <a:t>8/8/2016</a:t>
            </a:fld>
            <a:endParaRPr lang="el-GR">
              <a:solidFill>
                <a:srgbClr val="303030"/>
              </a:solidFill>
            </a:endParaRPr>
          </a:p>
        </p:txBody>
      </p:sp>
      <p:sp>
        <p:nvSpPr>
          <p:cNvPr id="5" name="Θέση υποσέλιδου 2"/>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6" name="Θέση αριθμού διαφάνειας 22"/>
          <p:cNvSpPr>
            <a:spLocks noGrp="1"/>
          </p:cNvSpPr>
          <p:nvPr>
            <p:ph type="sldNum" sz="quarter" idx="12"/>
          </p:nvPr>
        </p:nvSpPr>
        <p:spPr/>
        <p:txBody>
          <a:bodyPr/>
          <a:lstStyle>
            <a:lvl1pPr>
              <a:defRPr/>
            </a:lvl1pPr>
          </a:lstStyle>
          <a:p>
            <a:pPr>
              <a:defRPr/>
            </a:pPr>
            <a:fld id="{41005F31-D392-41A3-B977-357BBE979BE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Ορθογώνιο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Στρογγυλεμένο ορθογώνιο 10"/>
          <p:cNvSpPr/>
          <p:nvPr/>
        </p:nvSpPr>
        <p:spPr>
          <a:xfrm>
            <a:off x="65313" y="69755"/>
            <a:ext cx="9013372" cy="6692201"/>
          </a:xfrm>
          <a:prstGeom prst="roundRect">
            <a:avLst>
              <a:gd name="adj" fmla="val 4929"/>
            </a:avLst>
          </a:prstGeom>
          <a:ln w="6350" cap="sq" cmpd="sng" algn="ctr">
            <a:solidFill>
              <a:schemeClr val="accent1">
                <a:lumMod val="75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Ορθογώνιο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Ορθογώνιο 12"/>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Ορθογώνιο 14"/>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Τίτλος 1"/>
          <p:cNvSpPr>
            <a:spLocks noGrp="1"/>
          </p:cNvSpPr>
          <p:nvPr>
            <p:ph type="title"/>
          </p:nvPr>
        </p:nvSpPr>
        <p:spPr>
          <a:xfrm>
            <a:off x="722313" y="952500"/>
            <a:ext cx="7772400" cy="1362075"/>
          </a:xfrm>
          <a:ln>
            <a:solidFill>
              <a:srgbClr val="C00000"/>
            </a:solidFill>
          </a:ln>
        </p:spPr>
        <p:txBody>
          <a:bodyPr/>
          <a:lstStyle>
            <a:lvl1pPr algn="l">
              <a:buNone/>
              <a:defRPr sz="4000" b="0" cap="none"/>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9" name="Θέση ημερομηνίας 3"/>
          <p:cNvSpPr>
            <a:spLocks noGrp="1"/>
          </p:cNvSpPr>
          <p:nvPr>
            <p:ph type="dt" sz="half" idx="10"/>
          </p:nvPr>
        </p:nvSpPr>
        <p:spPr/>
        <p:txBody>
          <a:bodyPr/>
          <a:lstStyle>
            <a:lvl1pPr>
              <a:defRPr/>
            </a:lvl1pPr>
          </a:lstStyle>
          <a:p>
            <a:pPr>
              <a:defRPr/>
            </a:pPr>
            <a:fld id="{CE17B705-7E8C-48F7-B728-F07026C2A529}" type="datetimeFigureOut">
              <a:rPr lang="el-GR">
                <a:solidFill>
                  <a:srgbClr val="303030"/>
                </a:solidFill>
              </a:rPr>
              <a:pPr>
                <a:defRPr/>
              </a:pPr>
              <a:t>8/8/2016</a:t>
            </a:fld>
            <a:endParaRPr lang="el-GR">
              <a:solidFill>
                <a:srgbClr val="303030"/>
              </a:solidFill>
            </a:endParaRPr>
          </a:p>
        </p:txBody>
      </p:sp>
      <p:sp>
        <p:nvSpPr>
          <p:cNvPr id="10" name="Θέση υποσέλιδου 4"/>
          <p:cNvSpPr>
            <a:spLocks noGrp="1"/>
          </p:cNvSpPr>
          <p:nvPr>
            <p:ph type="ftr" sz="quarter" idx="11"/>
          </p:nvPr>
        </p:nvSpPr>
        <p:spPr>
          <a:xfrm>
            <a:off x="800100" y="6172200"/>
            <a:ext cx="4000500" cy="457200"/>
          </a:xfrm>
        </p:spPr>
        <p:txBody>
          <a:bodyPr/>
          <a:lstStyle>
            <a:lvl1pPr>
              <a:defRPr/>
            </a:lvl1pPr>
          </a:lstStyle>
          <a:p>
            <a:pPr>
              <a:defRPr/>
            </a:pPr>
            <a:endParaRPr lang="el-GR">
              <a:solidFill>
                <a:srgbClr val="303030"/>
              </a:solidFill>
            </a:endParaRPr>
          </a:p>
        </p:txBody>
      </p:sp>
      <p:sp>
        <p:nvSpPr>
          <p:cNvPr id="11" name="Θέση αριθμού διαφάνειας 5"/>
          <p:cNvSpPr>
            <a:spLocks noGrp="1"/>
          </p:cNvSpPr>
          <p:nvPr>
            <p:ph type="sldNum" sz="quarter" idx="12"/>
          </p:nvPr>
        </p:nvSpPr>
        <p:spPr>
          <a:xfrm>
            <a:off x="146050" y="6208713"/>
            <a:ext cx="457200" cy="457200"/>
          </a:xfrm>
        </p:spPr>
        <p:txBody>
          <a:bodyPr/>
          <a:lstStyle>
            <a:lvl1pPr>
              <a:defRPr/>
            </a:lvl1pPr>
          </a:lstStyle>
          <a:p>
            <a:pPr>
              <a:defRPr/>
            </a:pPr>
            <a:fld id="{C77D77C7-DD9C-4B76-9FC5-D631E1C84B8F}"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9" name="Θέση περιεχομένου 8"/>
          <p:cNvSpPr>
            <a:spLocks noGrp="1"/>
          </p:cNvSpPr>
          <p:nvPr>
            <p:ph sz="quarter" idx="1"/>
          </p:nvPr>
        </p:nvSpPr>
        <p:spPr>
          <a:xfrm>
            <a:off x="91440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Θέση περιεχομένου 10"/>
          <p:cNvSpPr>
            <a:spLocks noGrp="1"/>
          </p:cNvSpPr>
          <p:nvPr>
            <p:ph sz="quarter" idx="2"/>
          </p:nvPr>
        </p:nvSpPr>
        <p:spPr>
          <a:xfrm>
            <a:off x="4933950" y="1447800"/>
            <a:ext cx="374904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74AE6602-0530-4BA9-AD43-9ADBD964B29B}" type="datetimeFigureOut">
              <a:rPr lang="el-GR">
                <a:solidFill>
                  <a:srgbClr val="303030"/>
                </a:solidFill>
              </a:rPr>
              <a:pPr>
                <a:defRPr/>
              </a:pPr>
              <a:t>8/8/2016</a:t>
            </a:fld>
            <a:endParaRPr lang="el-GR">
              <a:solidFill>
                <a:srgbClr val="303030"/>
              </a:solidFill>
            </a:endParaRPr>
          </a:p>
        </p:txBody>
      </p:sp>
      <p:sp>
        <p:nvSpPr>
          <p:cNvPr id="6" name="Θέση υποσέλιδου 2"/>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7" name="Θέση αριθμού διαφάνειας 22"/>
          <p:cNvSpPr>
            <a:spLocks noGrp="1"/>
          </p:cNvSpPr>
          <p:nvPr>
            <p:ph type="sldNum" sz="quarter" idx="12"/>
          </p:nvPr>
        </p:nvSpPr>
        <p:spPr/>
        <p:txBody>
          <a:bodyPr/>
          <a:lstStyle>
            <a:lvl1pPr>
              <a:defRPr/>
            </a:lvl1pPr>
          </a:lstStyle>
          <a:p>
            <a:pPr>
              <a:defRPr/>
            </a:pPr>
            <a:fld id="{CD87C61A-A659-4B1E-B6BE-8995E699B90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11" name="Θέση περιεχομένου 10"/>
          <p:cNvSpPr>
            <a:spLocks noGrp="1"/>
          </p:cNvSpPr>
          <p:nvPr>
            <p:ph sz="half" idx="2"/>
          </p:nvPr>
        </p:nvSpPr>
        <p:spPr>
          <a:xfrm>
            <a:off x="9144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Θέση περιεχομένου 12"/>
          <p:cNvSpPr>
            <a:spLocks noGrp="1"/>
          </p:cNvSpPr>
          <p:nvPr>
            <p:ph sz="half" idx="4"/>
          </p:nvPr>
        </p:nvSpPr>
        <p:spPr>
          <a:xfrm>
            <a:off x="4953000" y="2247900"/>
            <a:ext cx="3733800" cy="3886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13"/>
          <p:cNvSpPr>
            <a:spLocks noGrp="1"/>
          </p:cNvSpPr>
          <p:nvPr>
            <p:ph type="dt" sz="half" idx="10"/>
          </p:nvPr>
        </p:nvSpPr>
        <p:spPr/>
        <p:txBody>
          <a:bodyPr/>
          <a:lstStyle>
            <a:lvl1pPr>
              <a:defRPr/>
            </a:lvl1pPr>
          </a:lstStyle>
          <a:p>
            <a:pPr>
              <a:defRPr/>
            </a:pPr>
            <a:fld id="{A3A3C9A8-3A7A-4DFE-B3F1-A2DD0D63A920}" type="datetimeFigureOut">
              <a:rPr lang="el-GR">
                <a:solidFill>
                  <a:srgbClr val="303030"/>
                </a:solidFill>
              </a:rPr>
              <a:pPr>
                <a:defRPr/>
              </a:pPr>
              <a:t>8/8/2016</a:t>
            </a:fld>
            <a:endParaRPr lang="el-GR">
              <a:solidFill>
                <a:srgbClr val="303030"/>
              </a:solidFill>
            </a:endParaRPr>
          </a:p>
        </p:txBody>
      </p:sp>
      <p:sp>
        <p:nvSpPr>
          <p:cNvPr id="8" name="Θέση υποσέλιδου 2"/>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9" name="Θέση αριθμού διαφάνειας 22"/>
          <p:cNvSpPr>
            <a:spLocks noGrp="1"/>
          </p:cNvSpPr>
          <p:nvPr>
            <p:ph type="sldNum" sz="quarter" idx="12"/>
          </p:nvPr>
        </p:nvSpPr>
        <p:spPr/>
        <p:txBody>
          <a:bodyPr/>
          <a:lstStyle>
            <a:lvl1pPr>
              <a:defRPr/>
            </a:lvl1pPr>
          </a:lstStyle>
          <a:p>
            <a:pPr>
              <a:defRPr/>
            </a:pPr>
            <a:fld id="{E6C188C5-FCB8-43BA-9039-FF46A34DDCD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13"/>
          <p:cNvSpPr>
            <a:spLocks noGrp="1"/>
          </p:cNvSpPr>
          <p:nvPr>
            <p:ph type="dt" sz="half" idx="10"/>
          </p:nvPr>
        </p:nvSpPr>
        <p:spPr/>
        <p:txBody>
          <a:bodyPr/>
          <a:lstStyle>
            <a:lvl1pPr>
              <a:defRPr/>
            </a:lvl1pPr>
          </a:lstStyle>
          <a:p>
            <a:pPr>
              <a:defRPr/>
            </a:pPr>
            <a:fld id="{FF59D54F-441B-4083-8D94-8813D2F2F42D}" type="datetimeFigureOut">
              <a:rPr lang="el-GR">
                <a:solidFill>
                  <a:srgbClr val="303030"/>
                </a:solidFill>
              </a:rPr>
              <a:pPr>
                <a:defRPr/>
              </a:pPr>
              <a:t>8/8/2016</a:t>
            </a:fld>
            <a:endParaRPr lang="el-GR">
              <a:solidFill>
                <a:srgbClr val="303030"/>
              </a:solidFill>
            </a:endParaRPr>
          </a:p>
        </p:txBody>
      </p:sp>
      <p:sp>
        <p:nvSpPr>
          <p:cNvPr id="4" name="Θέση υποσέλιδου 2"/>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5" name="Θέση αριθμού διαφάνειας 22"/>
          <p:cNvSpPr>
            <a:spLocks noGrp="1"/>
          </p:cNvSpPr>
          <p:nvPr>
            <p:ph type="sldNum" sz="quarter" idx="12"/>
          </p:nvPr>
        </p:nvSpPr>
        <p:spPr/>
        <p:txBody>
          <a:bodyPr/>
          <a:lstStyle>
            <a:lvl1pPr>
              <a:defRPr/>
            </a:lvl1pPr>
          </a:lstStyle>
          <a:p>
            <a:pPr>
              <a:defRPr/>
            </a:pPr>
            <a:fld id="{1E0B6BC2-DBE7-45C4-8432-2624E7DA8C4E}"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EFA80667-E2C8-43F7-9EEA-ACE7B0E51926}" type="datetimeFigureOut">
              <a:rPr lang="el-GR">
                <a:solidFill>
                  <a:srgbClr val="303030"/>
                </a:solidFill>
              </a:rPr>
              <a:pPr>
                <a:defRPr/>
              </a:pPr>
              <a:t>8/8/2016</a:t>
            </a:fld>
            <a:endParaRPr lang="el-GR">
              <a:solidFill>
                <a:srgbClr val="303030"/>
              </a:solidFill>
            </a:endParaRPr>
          </a:p>
        </p:txBody>
      </p:sp>
      <p:sp>
        <p:nvSpPr>
          <p:cNvPr id="3" name="Θέση υποσέλιδου 2"/>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4" name="Θέση αριθμού διαφάνειας 22"/>
          <p:cNvSpPr>
            <a:spLocks noGrp="1"/>
          </p:cNvSpPr>
          <p:nvPr>
            <p:ph type="sldNum" sz="quarter" idx="12"/>
          </p:nvPr>
        </p:nvSpPr>
        <p:spPr/>
        <p:txBody>
          <a:bodyPr/>
          <a:lstStyle>
            <a:lvl1pPr>
              <a:defRPr/>
            </a:lvl1pPr>
          </a:lstStyle>
          <a:p>
            <a:pPr>
              <a:defRPr/>
            </a:pPr>
            <a:fld id="{1CADAFB6-E21A-4B76-859A-DCF4F38FEDA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Ορθογώνιο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Στρογγυλεμένο ορθογώνιο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Τίτλος 1"/>
          <p:cNvSpPr>
            <a:spLocks noGrp="1"/>
          </p:cNvSpPr>
          <p:nvPr>
            <p:ph type="title"/>
          </p:nvPr>
        </p:nvSpPr>
        <p:spPr>
          <a:xfrm>
            <a:off x="914400" y="273050"/>
            <a:ext cx="7772400" cy="1143000"/>
          </a:xfrm>
        </p:spPr>
        <p:txBody>
          <a:bodyPr/>
          <a:lstStyle>
            <a:lvl1pPr algn="l">
              <a:buNone/>
              <a:defRPr sz="4000" b="0"/>
            </a:lvl1pPr>
          </a:lstStyle>
          <a:p>
            <a:r>
              <a:rPr lang="el-GR" smtClean="0"/>
              <a:t>Στυλ κύριου τίτλου</a:t>
            </a:r>
            <a:endParaRPr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11" name="Θέση περιεχομένου 10"/>
          <p:cNvSpPr>
            <a:spLocks noGrp="1"/>
          </p:cNvSpPr>
          <p:nvPr>
            <p:ph sz="quarter" idx="1"/>
          </p:nvPr>
        </p:nvSpPr>
        <p:spPr>
          <a:xfrm>
            <a:off x="2971800" y="1600200"/>
            <a:ext cx="57150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4"/>
          <p:cNvSpPr>
            <a:spLocks noGrp="1"/>
          </p:cNvSpPr>
          <p:nvPr>
            <p:ph type="dt" sz="half" idx="10"/>
          </p:nvPr>
        </p:nvSpPr>
        <p:spPr/>
        <p:txBody>
          <a:bodyPr/>
          <a:lstStyle>
            <a:lvl1pPr>
              <a:defRPr/>
            </a:lvl1pPr>
          </a:lstStyle>
          <a:p>
            <a:pPr>
              <a:defRPr/>
            </a:pPr>
            <a:fld id="{23C44387-0A9C-4220-AC70-25E49A2B50E2}" type="datetimeFigureOut">
              <a:rPr lang="el-GR">
                <a:solidFill>
                  <a:srgbClr val="303030"/>
                </a:solidFill>
              </a:rPr>
              <a:pPr>
                <a:defRPr/>
              </a:pPr>
              <a:t>8/8/2016</a:t>
            </a:fld>
            <a:endParaRPr lang="el-GR">
              <a:solidFill>
                <a:srgbClr val="303030"/>
              </a:solidFill>
            </a:endParaRPr>
          </a:p>
        </p:txBody>
      </p:sp>
      <p:sp>
        <p:nvSpPr>
          <p:cNvPr id="8" name="Θέση υποσέλιδου 5"/>
          <p:cNvSpPr>
            <a:spLocks noGrp="1"/>
          </p:cNvSpPr>
          <p:nvPr>
            <p:ph type="ftr" sz="quarter" idx="11"/>
          </p:nvPr>
        </p:nvSpPr>
        <p:spPr/>
        <p:txBody>
          <a:bodyPr/>
          <a:lstStyle>
            <a:lvl1pPr>
              <a:defRPr/>
            </a:lvl1pPr>
          </a:lstStyle>
          <a:p>
            <a:pPr>
              <a:defRPr/>
            </a:pPr>
            <a:endParaRPr lang="el-GR">
              <a:solidFill>
                <a:srgbClr val="303030"/>
              </a:solidFill>
            </a:endParaRPr>
          </a:p>
        </p:txBody>
      </p:sp>
      <p:sp>
        <p:nvSpPr>
          <p:cNvPr id="9" name="Θέση αριθμού διαφάνειας 6"/>
          <p:cNvSpPr>
            <a:spLocks noGrp="1"/>
          </p:cNvSpPr>
          <p:nvPr>
            <p:ph type="sldNum" sz="quarter" idx="12"/>
          </p:nvPr>
        </p:nvSpPr>
        <p:spPr/>
        <p:txBody>
          <a:bodyPr/>
          <a:lstStyle>
            <a:lvl1pPr>
              <a:defRPr/>
            </a:lvl1pPr>
          </a:lstStyle>
          <a:p>
            <a:pPr>
              <a:defRPr/>
            </a:pPr>
            <a:fld id="{7BD0E6BC-88EB-4892-8CD7-7C710DD4B19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Ορθογώνιο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Ορθογώνιο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Ορθογώνιο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lang="el-GR" smtClean="0"/>
              <a:t>Στυλ κύριου τίτλου</a:t>
            </a:r>
            <a:endParaRPr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8" name="Θέση ημερομηνίας 4"/>
          <p:cNvSpPr>
            <a:spLocks noGrp="1"/>
          </p:cNvSpPr>
          <p:nvPr>
            <p:ph type="dt" sz="half" idx="10"/>
          </p:nvPr>
        </p:nvSpPr>
        <p:spPr/>
        <p:txBody>
          <a:bodyPr/>
          <a:lstStyle>
            <a:lvl1pPr>
              <a:defRPr/>
            </a:lvl1pPr>
          </a:lstStyle>
          <a:p>
            <a:pPr>
              <a:defRPr/>
            </a:pPr>
            <a:fld id="{033C0E7F-F6DC-4F43-9321-01378A0BB742}" type="datetimeFigureOut">
              <a:rPr lang="el-GR">
                <a:solidFill>
                  <a:srgbClr val="303030"/>
                </a:solidFill>
              </a:rPr>
              <a:pPr>
                <a:defRPr/>
              </a:pPr>
              <a:t>8/8/2016</a:t>
            </a:fld>
            <a:endParaRPr lang="el-GR">
              <a:solidFill>
                <a:srgbClr val="303030"/>
              </a:solidFill>
            </a:endParaRPr>
          </a:p>
        </p:txBody>
      </p:sp>
      <p:sp>
        <p:nvSpPr>
          <p:cNvPr id="9" name="Θέση υποσέλιδου 5"/>
          <p:cNvSpPr>
            <a:spLocks noGrp="1"/>
          </p:cNvSpPr>
          <p:nvPr>
            <p:ph type="ftr" sz="quarter" idx="11"/>
          </p:nvPr>
        </p:nvSpPr>
        <p:spPr>
          <a:xfrm>
            <a:off x="914400" y="6172200"/>
            <a:ext cx="3886200" cy="457200"/>
          </a:xfrm>
        </p:spPr>
        <p:txBody>
          <a:bodyPr/>
          <a:lstStyle>
            <a:lvl1pPr>
              <a:defRPr/>
            </a:lvl1pPr>
          </a:lstStyle>
          <a:p>
            <a:pPr>
              <a:defRPr/>
            </a:pPr>
            <a:endParaRPr lang="el-GR">
              <a:solidFill>
                <a:srgbClr val="303030"/>
              </a:solidFill>
            </a:endParaRPr>
          </a:p>
        </p:txBody>
      </p:sp>
      <p:sp>
        <p:nvSpPr>
          <p:cNvPr id="10" name="Θέση αριθμού διαφάνειας 6"/>
          <p:cNvSpPr>
            <a:spLocks noGrp="1"/>
          </p:cNvSpPr>
          <p:nvPr>
            <p:ph type="sldNum" sz="quarter" idx="12"/>
          </p:nvPr>
        </p:nvSpPr>
        <p:spPr>
          <a:xfrm>
            <a:off x="146050" y="6208713"/>
            <a:ext cx="457200" cy="457200"/>
          </a:xfrm>
        </p:spPr>
        <p:txBody>
          <a:bodyPr/>
          <a:lstStyle>
            <a:lvl1pPr>
              <a:defRPr/>
            </a:lvl1pPr>
          </a:lstStyle>
          <a:p>
            <a:pPr>
              <a:defRPr/>
            </a:pPr>
            <a:fld id="{555EB30E-6BAE-4397-95D6-AFA05A22E9C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Στρογγυλεμένο ορθογώνιο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Θέση τίτλου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altLang="el-GR" smtClean="0"/>
              <a:t>Στυλ κύριου τίτλου</a:t>
            </a:r>
            <a:endParaRPr lang="en-US" altLang="el-GR" smtClean="0"/>
          </a:p>
        </p:txBody>
      </p:sp>
      <p:sp>
        <p:nvSpPr>
          <p:cNvPr id="1029" name="Θέση κειμένου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0C569D86-8B20-4178-8D62-B869BDF49068}" type="datetimeFigureOut">
              <a:rPr lang="el-GR">
                <a:solidFill>
                  <a:srgbClr val="303030"/>
                </a:solidFill>
              </a:rPr>
              <a:pPr>
                <a:defRPr/>
              </a:pPr>
              <a:t>8/8/2016</a:t>
            </a:fld>
            <a:endParaRPr lang="el-GR">
              <a:solidFill>
                <a:srgbClr val="303030"/>
              </a:solidFill>
            </a:endParaRPr>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solidFill>
                <a:srgbClr val="303030"/>
              </a:solidFill>
            </a:endParaRPr>
          </a:p>
        </p:txBody>
      </p:sp>
      <p:sp>
        <p:nvSpPr>
          <p:cNvPr id="23" name="Θέση αριθμού διαφάνειας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28DE4E97-B10E-4454-AF22-E4A2ED71A10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D3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C956E"/>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C956E"/>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Υπότιτλος 2"/>
          <p:cNvSpPr>
            <a:spLocks noGrp="1"/>
          </p:cNvSpPr>
          <p:nvPr>
            <p:ph type="subTitle" idx="1"/>
          </p:nvPr>
        </p:nvSpPr>
        <p:spPr/>
        <p:txBody>
          <a:bodyPr/>
          <a:lstStyle/>
          <a:p>
            <a:pPr eaLnBrk="1" hangingPunct="1"/>
            <a:r>
              <a:rPr lang="el-GR" i="1" smtClean="0"/>
              <a:t>Παραδοτέο έργο: Προσαρμογή υλικού για τη διδασκαλία, εκμάθηση, πιστοποίηση της ελληνικής σε άτομα με αναπηρίες</a:t>
            </a:r>
            <a:endParaRPr lang="el-GR" altLang="el-GR" smtClean="0"/>
          </a:p>
        </p:txBody>
      </p:sp>
      <p:sp>
        <p:nvSpPr>
          <p:cNvPr id="6147" name="Τίτλος 1"/>
          <p:cNvSpPr>
            <a:spLocks noGrp="1"/>
          </p:cNvSpPr>
          <p:nvPr>
            <p:ph type="ctrTitle"/>
          </p:nvPr>
        </p:nvSpPr>
        <p:spPr/>
        <p:txBody>
          <a:bodyPr/>
          <a:lstStyle/>
          <a:p>
            <a:pPr eaLnBrk="1" hangingPunct="1"/>
            <a:r>
              <a:rPr lang="el-GR" altLang="el-GR" dirty="0" smtClean="0"/>
              <a:t>Η διδασκαλία, εκμάθηση, πιστοποίηση της ελληνικής σε </a:t>
            </a:r>
            <a:r>
              <a:rPr lang="el-GR" altLang="el-GR" dirty="0" err="1" smtClean="0"/>
              <a:t>ΑμεΑ</a:t>
            </a:r>
            <a:endParaRPr lang="el-GR" altLang="el-GR" dirty="0" smtClean="0"/>
          </a:p>
        </p:txBody>
      </p:sp>
      <p:sp>
        <p:nvSpPr>
          <p:cNvPr id="4" name="Υπότιτλος 2"/>
          <p:cNvSpPr txBox="1">
            <a:spLocks/>
          </p:cNvSpPr>
          <p:nvPr/>
        </p:nvSpPr>
        <p:spPr bwMode="auto">
          <a:xfrm>
            <a:off x="1042988" y="4868863"/>
            <a:ext cx="7345362"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fontAlgn="base">
              <a:spcBef>
                <a:spcPts val="575"/>
              </a:spcBef>
              <a:spcAft>
                <a:spcPct val="0"/>
              </a:spcAft>
              <a:buClr>
                <a:schemeClr val="accent1"/>
              </a:buClr>
              <a:buSzPct val="85000"/>
              <a:buFont typeface="Wingdings 2" pitchFamily="18" charset="2"/>
              <a:buNone/>
              <a:defRPr sz="2600" kern="1200">
                <a:solidFill>
                  <a:schemeClr val="tx2"/>
                </a:solidFill>
                <a:latin typeface="+mn-lt"/>
                <a:ea typeface="+mn-ea"/>
                <a:cs typeface="+mn-cs"/>
              </a:defRPr>
            </a:lvl1pPr>
            <a:lvl2pPr marL="457200" indent="0" algn="ctr" rtl="0" fontAlgn="base">
              <a:spcBef>
                <a:spcPts val="375"/>
              </a:spcBef>
              <a:spcAft>
                <a:spcPct val="0"/>
              </a:spcAft>
              <a:buClr>
                <a:schemeClr val="accent2"/>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ts val="375"/>
              </a:spcBef>
              <a:spcAft>
                <a:spcPct val="0"/>
              </a:spcAft>
              <a:buClr>
                <a:srgbClr val="D3AAAA"/>
              </a:buClr>
              <a:buSzPct val="85000"/>
              <a:buFont typeface="Wingdings 2" pitchFamily="18" charset="2"/>
              <a:buNone/>
              <a:defRPr sz="2000" kern="1200">
                <a:solidFill>
                  <a:schemeClr val="tx1"/>
                </a:solidFill>
                <a:latin typeface="+mn-lt"/>
                <a:ea typeface="+mn-ea"/>
                <a:cs typeface="+mn-cs"/>
              </a:defRPr>
            </a:lvl3pPr>
            <a:lvl4pPr marL="1371600" indent="0" algn="ctr" rtl="0" fontAlgn="base">
              <a:spcBef>
                <a:spcPts val="375"/>
              </a:spcBef>
              <a:spcAft>
                <a:spcPct val="0"/>
              </a:spcAft>
              <a:buClr>
                <a:srgbClr val="AC956E"/>
              </a:buClr>
              <a:buSzPct val="80000"/>
              <a:buFont typeface="Wingdings 2" pitchFamily="18" charset="2"/>
              <a:buNone/>
              <a:defRPr sz="2000" kern="1200">
                <a:solidFill>
                  <a:schemeClr val="tx1"/>
                </a:solidFill>
                <a:latin typeface="+mn-lt"/>
                <a:ea typeface="+mn-ea"/>
                <a:cs typeface="+mn-cs"/>
              </a:defRPr>
            </a:lvl4pPr>
            <a:lvl5pPr marL="1828800" indent="0" algn="ctr" rtl="0" fontAlgn="base">
              <a:spcBef>
                <a:spcPts val="375"/>
              </a:spcBef>
              <a:spcAft>
                <a:spcPct val="0"/>
              </a:spcAft>
              <a:buClr>
                <a:srgbClr val="AC956E"/>
              </a:buClr>
              <a:buNone/>
              <a:defRPr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AD0101"/>
              </a:buClr>
              <a:defRPr/>
            </a:pPr>
            <a:r>
              <a:rPr lang="el-GR" altLang="el-GR" sz="2400" b="1" dirty="0" smtClean="0">
                <a:solidFill>
                  <a:srgbClr val="808DA9">
                    <a:lumMod val="75000"/>
                  </a:srgbClr>
                </a:solidFill>
              </a:rPr>
              <a:t>Ομάδα Εργασίας/Επιστημονικοί Συνεργάτες:</a:t>
            </a:r>
          </a:p>
          <a:p>
            <a:pPr>
              <a:buClr>
                <a:srgbClr val="AD0101"/>
              </a:buClr>
              <a:defRPr/>
            </a:pPr>
            <a:r>
              <a:rPr lang="el-GR" altLang="el-GR" sz="2400" b="1" dirty="0" err="1" smtClean="0">
                <a:solidFill>
                  <a:srgbClr val="808DA9">
                    <a:lumMod val="75000"/>
                  </a:srgbClr>
                </a:solidFill>
              </a:rPr>
              <a:t>Τατσιοπούλου</a:t>
            </a:r>
            <a:r>
              <a:rPr lang="el-GR" altLang="el-GR" sz="2400" b="1" dirty="0" smtClean="0">
                <a:solidFill>
                  <a:srgbClr val="808DA9">
                    <a:lumMod val="75000"/>
                  </a:srgbClr>
                </a:solidFill>
              </a:rPr>
              <a:t> </a:t>
            </a:r>
            <a:r>
              <a:rPr lang="el-GR" altLang="el-GR" sz="2400" b="1" dirty="0" err="1" smtClean="0">
                <a:solidFill>
                  <a:srgbClr val="808DA9">
                    <a:lumMod val="75000"/>
                  </a:srgbClr>
                </a:solidFill>
              </a:rPr>
              <a:t>Τριανταφυλιά</a:t>
            </a:r>
            <a:endParaRPr lang="el-GR" altLang="el-GR" sz="2400" b="1" dirty="0" smtClean="0">
              <a:solidFill>
                <a:srgbClr val="808DA9">
                  <a:lumMod val="75000"/>
                </a:srgbClr>
              </a:solidFill>
            </a:endParaRPr>
          </a:p>
          <a:p>
            <a:pPr>
              <a:buClr>
                <a:srgbClr val="AD0101"/>
              </a:buClr>
              <a:defRPr/>
            </a:pPr>
            <a:r>
              <a:rPr lang="el-GR" altLang="el-GR" sz="1600" b="1" dirty="0" smtClean="0">
                <a:solidFill>
                  <a:srgbClr val="808DA9">
                    <a:lumMod val="75000"/>
                  </a:srgbClr>
                </a:solidFill>
              </a:rPr>
              <a:t>Υπεύθυνες παραδοτέου: Άννα </a:t>
            </a:r>
            <a:r>
              <a:rPr lang="el-GR" altLang="el-GR" sz="1600" b="1" dirty="0" err="1" smtClean="0">
                <a:solidFill>
                  <a:srgbClr val="808DA9">
                    <a:lumMod val="75000"/>
                  </a:srgbClr>
                </a:solidFill>
              </a:rPr>
              <a:t>Κοκκινίδου</a:t>
            </a:r>
            <a:r>
              <a:rPr lang="el-GR" altLang="el-GR" sz="1600" b="1" dirty="0" smtClean="0">
                <a:solidFill>
                  <a:srgbClr val="808DA9">
                    <a:lumMod val="75000"/>
                  </a:srgbClr>
                </a:solidFill>
              </a:rPr>
              <a:t> &amp; Μαρία Δημητρακοπούλου</a:t>
            </a:r>
          </a:p>
          <a:p>
            <a:pPr>
              <a:buClr>
                <a:srgbClr val="AD0101"/>
              </a:buClr>
              <a:defRPr/>
            </a:pPr>
            <a:r>
              <a:rPr lang="el-GR" altLang="el-GR" b="1" dirty="0" smtClean="0">
                <a:solidFill>
                  <a:srgbClr val="808DA9">
                    <a:lumMod val="75000"/>
                  </a:srgbClr>
                </a:solidFill>
              </a:rPr>
              <a:t>Κοινό-στόχος: Άτομα με προβλήματα ακοής</a:t>
            </a:r>
          </a:p>
        </p:txBody>
      </p:sp>
      <p:pic>
        <p:nvPicPr>
          <p:cNvPr id="5" name="Picture 2" descr="\\SERVER2012\Kegglobal\ESPA Logos 2013\Greek Version\Full Color\Logo ΕΠΕΕΔΒΜ-2013.jpg"/>
          <p:cNvPicPr>
            <a:picLocks noChangeAspect="1" noChangeArrowheads="1"/>
          </p:cNvPicPr>
          <p:nvPr/>
        </p:nvPicPr>
        <p:blipFill>
          <a:blip r:embed="rId3" cstate="print"/>
          <a:srcRect/>
          <a:stretch>
            <a:fillRect/>
          </a:stretch>
        </p:blipFill>
        <p:spPr bwMode="auto">
          <a:xfrm>
            <a:off x="1835150" y="115888"/>
            <a:ext cx="5402263" cy="1231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Εικόνα 2" descr="ΚΕΓ Logo GreenBlue"/>
          <p:cNvPicPr>
            <a:picLocks noChangeAspect="1" noChangeArrowheads="1"/>
          </p:cNvPicPr>
          <p:nvPr/>
        </p:nvPicPr>
        <p:blipFill>
          <a:blip r:embed="rId4" cstate="print"/>
          <a:srcRect/>
          <a:stretch>
            <a:fillRect/>
          </a:stretch>
        </p:blipFill>
        <p:spPr bwMode="auto">
          <a:xfrm>
            <a:off x="323850" y="117475"/>
            <a:ext cx="1498600" cy="123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ΚΑΤΕΥΘΥΝΟΜΕΝΗ ΑΝΑΓΝΩΣΗ</a:t>
            </a:r>
            <a:endParaRPr lang="el-GR" dirty="0">
              <a:solidFill>
                <a:srgbClr val="FF0000"/>
              </a:solidFill>
            </a:endParaRPr>
          </a:p>
        </p:txBody>
      </p:sp>
      <p:sp>
        <p:nvSpPr>
          <p:cNvPr id="3" name="2 - Θέση περιεχομένου"/>
          <p:cNvSpPr>
            <a:spLocks noGrp="1"/>
          </p:cNvSpPr>
          <p:nvPr>
            <p:ph sz="quarter" idx="1"/>
          </p:nvPr>
        </p:nvSpPr>
        <p:spPr>
          <a:xfrm>
            <a:off x="914400" y="1447800"/>
            <a:ext cx="7772400" cy="4861520"/>
          </a:xfrm>
        </p:spPr>
        <p:txBody>
          <a:bodyPr/>
          <a:lstStyle/>
          <a:p>
            <a:r>
              <a:rPr lang="el-GR" dirty="0" smtClean="0"/>
              <a:t>ο εκπαιδευτικός ενεργοποιεί την προϋπάρχουσα γνώση και παρουσιάζει το νέο λεξιλόγιο</a:t>
            </a:r>
          </a:p>
          <a:p>
            <a:r>
              <a:rPr lang="el-GR" dirty="0" smtClean="0"/>
              <a:t>οι νέες λέξεις διδάσκονται γραπτά, προφορικά και με το αντίστοιχο νόημα</a:t>
            </a:r>
          </a:p>
          <a:p>
            <a:r>
              <a:rPr lang="el-GR" dirty="0" smtClean="0"/>
              <a:t>ο εκπαιδευτικός χωρίζει το κείμενο σε μικρότερα αποσπάσματα και για κάθε απόσπασμα θέτει ερωτήσεις</a:t>
            </a:r>
          </a:p>
          <a:p>
            <a:r>
              <a:rPr lang="el-GR" dirty="0" smtClean="0"/>
              <a:t>για τις απαντήσεις που δίνουν τα παιδιά τούς ζητείται να υποδείξουν το σχετικό κομμάτι </a:t>
            </a:r>
          </a:p>
          <a:p>
            <a:r>
              <a:rPr lang="el-GR" dirty="0" smtClean="0"/>
              <a:t>στη συνέχεια τίθενται πιο γενικές ερωτήσεις και μοιράζονται φύλλα εργασίας </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ΕΙΣΑΓΩΓΙΚΕΣ ΠΕΡΙΛΗΨΕΙΣ</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Περιλαμβάνουν:</a:t>
            </a:r>
          </a:p>
          <a:p>
            <a:pPr lvl="1"/>
            <a:r>
              <a:rPr lang="el-GR" dirty="0" smtClean="0"/>
              <a:t>πληροφορίες για τον συγγραφέα και την εποχή στην οποία αναφέρεται το κείμενο</a:t>
            </a:r>
          </a:p>
          <a:p>
            <a:pPr lvl="1"/>
            <a:r>
              <a:rPr lang="el-GR" dirty="0" smtClean="0"/>
              <a:t>μια μικρή σύνοψη της ιστορίας</a:t>
            </a:r>
          </a:p>
          <a:p>
            <a:pPr lvl="1"/>
            <a:r>
              <a:rPr lang="el-GR" dirty="0" smtClean="0"/>
              <a:t> περιγραφή κάθε χαρακτήρα</a:t>
            </a:r>
          </a:p>
          <a:p>
            <a:pPr lvl="1"/>
            <a:r>
              <a:rPr lang="el-GR" dirty="0" smtClean="0"/>
              <a:t>ορισμούς των δύσκολων λέξεων</a:t>
            </a:r>
          </a:p>
          <a:p>
            <a:pPr lvl="1"/>
            <a:r>
              <a:rPr lang="el-GR" dirty="0" smtClean="0"/>
              <a:t>μια σειρά από σύντομες ερωτήσεις</a:t>
            </a:r>
          </a:p>
          <a:p>
            <a:r>
              <a:rPr lang="el-GR" dirty="0" smtClean="0"/>
              <a:t>Οι εισαγωγικές περιλήψεις βελτιώνουν πολύ τον βαθμό κατανόησης του κειμένου, την ικανότητα των μαθητών να εκτιμούν καλύτερα την αξία του και τη συμμετοχή τους σε συζητήσεις </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ΣΗΜΑΣΙΟΛΟΓΙΚΟΙ ΧΑΡΤΕΣ</a:t>
            </a:r>
            <a:endParaRPr lang="el-GR" dirty="0">
              <a:solidFill>
                <a:srgbClr val="FF0000"/>
              </a:solidFill>
            </a:endParaRPr>
          </a:p>
        </p:txBody>
      </p:sp>
      <p:sp>
        <p:nvSpPr>
          <p:cNvPr id="3" name="2 - Θέση περιεχομένου"/>
          <p:cNvSpPr>
            <a:spLocks noGrp="1"/>
          </p:cNvSpPr>
          <p:nvPr>
            <p:ph sz="quarter" idx="1"/>
          </p:nvPr>
        </p:nvSpPr>
        <p:spPr>
          <a:xfrm>
            <a:off x="914400" y="1447800"/>
            <a:ext cx="7772400" cy="5149552"/>
          </a:xfrm>
        </p:spPr>
        <p:txBody>
          <a:bodyPr/>
          <a:lstStyle/>
          <a:p>
            <a:r>
              <a:rPr lang="el-GR" dirty="0" smtClean="0"/>
              <a:t>πριν την ανάγνωση ο εκπαιδευτικός γράφει σε έναν κύκλο στον πίνακα την κεντρική ιδέα του κειμένου</a:t>
            </a:r>
          </a:p>
          <a:p>
            <a:r>
              <a:rPr lang="el-GR" dirty="0" smtClean="0"/>
              <a:t>από τον κύκλο αυτό ξεκινούν γραμμές που οδηγούν σε άλλους κύκλους</a:t>
            </a:r>
          </a:p>
          <a:p>
            <a:r>
              <a:rPr lang="el-GR" dirty="0" smtClean="0"/>
              <a:t>μέσα στους κύκλους ο εκπαιδευτικός γράφει μια ερώτηση σχετική με το κείμενο</a:t>
            </a:r>
          </a:p>
          <a:p>
            <a:r>
              <a:rPr lang="el-GR" dirty="0" smtClean="0"/>
              <a:t>τα παιδιά καλούνται να κάνουν προβλέψεις, οι οποίες γράφονται σε νέους κύκλους που συνδέονται με τους προηγούμενους </a:t>
            </a:r>
          </a:p>
          <a:p>
            <a:r>
              <a:rPr lang="el-GR" dirty="0" smtClean="0"/>
              <a:t>τα παιδιά διαβάζουν το κείμενο και ελέγχουν τις υποθέσεις τους</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ΣΗΜΑΣΙΟΛΟΓΙΚΟΙ ΧΑΡΤΕΣ</a:t>
            </a:r>
            <a:endParaRPr lang="el-GR" dirty="0">
              <a:solidFill>
                <a:srgbClr val="FF0000"/>
              </a:solidFill>
            </a:endParaRPr>
          </a:p>
        </p:txBody>
      </p:sp>
      <p:sp>
        <p:nvSpPr>
          <p:cNvPr id="3" name="2 - Θέση περιεχομένου"/>
          <p:cNvSpPr>
            <a:spLocks noGrp="1"/>
          </p:cNvSpPr>
          <p:nvPr>
            <p:ph sz="quarter" idx="1"/>
          </p:nvPr>
        </p:nvSpPr>
        <p:spPr>
          <a:xfrm>
            <a:off x="914400" y="1447800"/>
            <a:ext cx="7772400" cy="5077544"/>
          </a:xfrm>
        </p:spPr>
        <p:txBody>
          <a:bodyPr/>
          <a:lstStyle/>
          <a:p>
            <a:r>
              <a:rPr lang="el-GR" dirty="0" smtClean="0"/>
              <a:t>ενεργοποιούν το ενδιαφέρον των μαθητών</a:t>
            </a:r>
          </a:p>
          <a:p>
            <a:r>
              <a:rPr lang="el-GR" dirty="0" smtClean="0"/>
              <a:t>τους ενθαρρύνουν να σκεφθούν πιο βαθιά από την απλή κατανόηση του κειμένου</a:t>
            </a:r>
          </a:p>
          <a:p>
            <a:r>
              <a:rPr lang="el-GR" dirty="0" smtClean="0"/>
              <a:t>βοηθούν τους μαθητές να αλληλεπιδρούν με το κείμενο</a:t>
            </a:r>
          </a:p>
          <a:p>
            <a:r>
              <a:rPr lang="el-GR" dirty="0" smtClean="0"/>
              <a:t>βοηθούν τους μαθητές να παρακολουθούν τον τρόπο εξέλιξης της ιστορίας και της σύνδεσης μεταξύ των συστατικών της στοιχείων</a:t>
            </a:r>
          </a:p>
          <a:p>
            <a:r>
              <a:rPr lang="el-GR" dirty="0" smtClean="0"/>
              <a:t>δίνουν στους μαθητές ένα πρότυπο για να αναπτύξουν δεξιότητες κατανόησης και βελτίωσης της αναγνωστικής τους ικανότητας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ΣΥΝΕΧΕΙΣ ΕΡΩΤΗΣΕΙΣ</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οι μαθητές διαβάζουν τον τίτλο, την πρώτη πρόταση της ιστορίας, κοιτάζουν τη σχετική εικόνα</a:t>
            </a:r>
          </a:p>
          <a:p>
            <a:r>
              <a:rPr lang="el-GR" dirty="0" smtClean="0"/>
              <a:t>ρωτούν τον εκπαιδευτικό </a:t>
            </a:r>
            <a:r>
              <a:rPr lang="el-GR" dirty="0" err="1" smtClean="0"/>
              <a:t>ό,τι</a:t>
            </a:r>
            <a:r>
              <a:rPr lang="el-GR" dirty="0" smtClean="0"/>
              <a:t> θέλουν να μάθουν  σχετικά με αυτά</a:t>
            </a:r>
          </a:p>
          <a:p>
            <a:r>
              <a:rPr lang="el-GR" dirty="0" smtClean="0"/>
              <a:t>η διαδικασία επαναλαμβάνεται και για τη δεύτερη πρόταση</a:t>
            </a:r>
          </a:p>
          <a:p>
            <a:r>
              <a:rPr lang="el-GR" dirty="0" smtClean="0"/>
              <a:t>όταν τελειώσουν οι ερωτήσεις των μαθητών, προτείνει ο εκπαιδευτικός επιπλέον ερωτήσεις</a:t>
            </a:r>
          </a:p>
          <a:p>
            <a:r>
              <a:rPr lang="el-GR" dirty="0" smtClean="0"/>
              <a:t>στη συνέχεια ο εκπαιδευτικός ζητά από τα παιδιά να προβλέψουν τη συνέχεια της ιστορίας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ΣΥΝΕΧΕΙΣ ΕΡΩΤΗΣΕΙΣ</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λειτουργούν ως πρότυπο καλών ερωτήσεων </a:t>
            </a:r>
          </a:p>
          <a:p>
            <a:r>
              <a:rPr lang="el-GR" dirty="0" smtClean="0"/>
              <a:t>διευκολύνουν την κατανόηση του κειμένου</a:t>
            </a:r>
          </a:p>
          <a:p>
            <a:r>
              <a:rPr lang="el-GR" dirty="0" smtClean="0"/>
              <a:t>βελτιώνουν το επίπεδο και το είδος των ερωτήσεων </a:t>
            </a:r>
          </a:p>
          <a:p>
            <a:r>
              <a:rPr lang="el-GR" dirty="0" smtClean="0"/>
              <a:t>δίνεται η δυνατότητα στους κωφούς μαθητές να εξασκηθούν σε ερωτήσεις διαφόρων τύπων</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ΑΝΑΓΝΩΡΙΣΗ ΛΕΞΕΩΝ</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οι λέξεις παρουσιάζονται είτε μόνο με τους ορισμούς τους  είτε μέσα σε σύντομες φράσεις</a:t>
            </a:r>
          </a:p>
          <a:p>
            <a:r>
              <a:rPr lang="el-GR" dirty="0" smtClean="0"/>
              <a:t>ο εκπαιδευτικός προφέρει τη λέξη, τη </a:t>
            </a:r>
            <a:r>
              <a:rPr lang="el-GR" dirty="0" err="1" smtClean="0"/>
              <a:t>δακτυλοσυλλαβίζει</a:t>
            </a:r>
            <a:r>
              <a:rPr lang="el-GR" dirty="0" smtClean="0"/>
              <a:t>, την αποδίδει στη νοηματική, συζητά τη σημασία της και δείχνει τα παράγωγα της</a:t>
            </a:r>
          </a:p>
          <a:p>
            <a:r>
              <a:rPr lang="el-GR" dirty="0" smtClean="0"/>
              <a:t>την ανάγνωση μπορούν να ακολουθήσουν δραστηριότητες </a:t>
            </a:r>
          </a:p>
          <a:p>
            <a:r>
              <a:rPr lang="el-GR" dirty="0" smtClean="0"/>
              <a:t>με αυτόν τον τρόπο τα παιδιά αναγνωρίζουν ότι απαιτούνται συγκεκριμένες δεξιότητες στη διαδικασία της ανάγνωσης </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ΛΕΞΙΛΟΓΙΟ</a:t>
            </a:r>
            <a:endParaRPr lang="el-GR" dirty="0">
              <a:solidFill>
                <a:srgbClr val="FF0000"/>
              </a:solidFill>
            </a:endParaRPr>
          </a:p>
        </p:txBody>
      </p:sp>
      <p:sp>
        <p:nvSpPr>
          <p:cNvPr id="3" name="2 - Θέση περιεχομένου"/>
          <p:cNvSpPr>
            <a:spLocks noGrp="1"/>
          </p:cNvSpPr>
          <p:nvPr>
            <p:ph sz="quarter" idx="1"/>
          </p:nvPr>
        </p:nvSpPr>
        <p:spPr>
          <a:xfrm>
            <a:off x="914400" y="1447800"/>
            <a:ext cx="7772400" cy="5077544"/>
          </a:xfrm>
        </p:spPr>
        <p:txBody>
          <a:bodyPr/>
          <a:lstStyle/>
          <a:p>
            <a:r>
              <a:rPr lang="el-GR" dirty="0" smtClean="0"/>
              <a:t>οι αναγνωστικές δυνατότητες των κωφών και βαρήκοων παιδιών συνδέονται άμεσα με τον όγκο του λεξιλογίου που κατέχουν</a:t>
            </a:r>
          </a:p>
          <a:p>
            <a:r>
              <a:rPr lang="el-GR" dirty="0" smtClean="0"/>
              <a:t>ο όγκος εξαρτάται από τη συχνότητα με την οποία συναντούν τη λέξη, την πρόσβαση στην οπτική αναπαράστασή της και τον βαθμό που αυτή συνδέεται με τα ενδιαφέροντα και την προσοχή τους</a:t>
            </a:r>
          </a:p>
          <a:p>
            <a:r>
              <a:rPr lang="el-GR" dirty="0" smtClean="0"/>
              <a:t>το λεξιλόγιο τους περιορίζεται σε συγκεκριμένα μέρη του λόγου και παρουσιάζουν ιδιαίτερη αδυναμία στο να κατανοήσουν τις πολλαπλές σημασίες της ίδιας λέξης</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ΛΕΞΙΛΟΓΙΟ-ΣΤΟΧΟΙ</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Οι μαθητές θα πρέπει να μπορούν να:</a:t>
            </a:r>
          </a:p>
          <a:p>
            <a:pPr lvl="1"/>
            <a:r>
              <a:rPr lang="el-GR" dirty="0" smtClean="0"/>
              <a:t>αναγνωρίζουν τις νέες λέξεις μέσα στο κείμενο</a:t>
            </a:r>
          </a:p>
          <a:p>
            <a:pPr lvl="1"/>
            <a:r>
              <a:rPr lang="el-GR" dirty="0" smtClean="0"/>
              <a:t>μάθουν νέες σημασίες για λέξεις που ήδη γνωρίζουν</a:t>
            </a:r>
          </a:p>
          <a:p>
            <a:pPr lvl="1"/>
            <a:r>
              <a:rPr lang="el-GR" dirty="0" smtClean="0"/>
              <a:t>μάθουν λέξεις που αντιστοιχούν σε πιο σύνθετες έννοιες </a:t>
            </a:r>
          </a:p>
          <a:p>
            <a:pPr lvl="1"/>
            <a:r>
              <a:rPr lang="el-GR" dirty="0" smtClean="0"/>
              <a:t>συναντούν τις νέες λέξεις σε αυθεντικά κείμενα</a:t>
            </a:r>
          </a:p>
          <a:p>
            <a:pPr lvl="1"/>
            <a:r>
              <a:rPr lang="el-GR" dirty="0" smtClean="0"/>
              <a:t>μπορούν να χρησιμοποιούν τις νέες λέξεις σε δικά τους κείμενα</a:t>
            </a:r>
          </a:p>
          <a:p>
            <a:pPr lvl="1"/>
            <a:r>
              <a:rPr lang="el-GR" dirty="0" smtClean="0"/>
              <a:t>συνδέουν το νέο λεξιλόγιο με την ήδη υπάρχουσα γνώση</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ΛΕΞΙΛΟΓΙΟ-ΠΡΟΤΑΣΕΙΣ</a:t>
            </a:r>
            <a:endParaRPr lang="el-GR" dirty="0">
              <a:solidFill>
                <a:srgbClr val="FF0000"/>
              </a:solidFill>
            </a:endParaRPr>
          </a:p>
        </p:txBody>
      </p:sp>
      <p:sp>
        <p:nvSpPr>
          <p:cNvPr id="3" name="2 - Θέση περιεχομένου"/>
          <p:cNvSpPr>
            <a:spLocks noGrp="1"/>
          </p:cNvSpPr>
          <p:nvPr>
            <p:ph sz="quarter" idx="1"/>
          </p:nvPr>
        </p:nvSpPr>
        <p:spPr>
          <a:xfrm>
            <a:off x="914400" y="1447800"/>
            <a:ext cx="7772400" cy="5149552"/>
          </a:xfrm>
        </p:spPr>
        <p:txBody>
          <a:bodyPr/>
          <a:lstStyle/>
          <a:p>
            <a:r>
              <a:rPr lang="el-GR" dirty="0" smtClean="0"/>
              <a:t>συζήτηση και διαγραμματική παρουσίαση των διαφορετικών σημασιών των λέξεων</a:t>
            </a:r>
          </a:p>
          <a:p>
            <a:r>
              <a:rPr lang="el-GR" dirty="0" smtClean="0"/>
              <a:t>αξιοποίηση των σημασιολογικών χαρτών </a:t>
            </a:r>
          </a:p>
          <a:p>
            <a:r>
              <a:rPr lang="el-GR" dirty="0" smtClean="0"/>
              <a:t>τα παιδιά πρέπει να συναντούν τις λέξεις σε διάφορα κείμενα με δραστηριότητες και όχι σε ασκήσεις</a:t>
            </a:r>
          </a:p>
          <a:p>
            <a:r>
              <a:rPr lang="el-GR" dirty="0" smtClean="0"/>
              <a:t>τα κείμενα θα πρέπει να είναι σύντομα, ελκυστικά και να ανταποκρίνονται στις δυνατότητες των παιδιών,</a:t>
            </a:r>
          </a:p>
          <a:p>
            <a:r>
              <a:rPr lang="el-GR" dirty="0" smtClean="0"/>
              <a:t> η διδασκαλία είναι καλό να αναφέρεται στη σύνθεση των λέξεων και να παρέχεται ανατροφοδότηση </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ΑΝΑΓΝΩΣΗ-ΓΡΑΠΤΟΣ ΛΟΓΟΣ</a:t>
            </a:r>
            <a:endParaRPr lang="el-GR" dirty="0"/>
          </a:p>
        </p:txBody>
      </p:sp>
      <p:sp>
        <p:nvSpPr>
          <p:cNvPr id="3" name="2 - Θέση περιεχομένου"/>
          <p:cNvSpPr>
            <a:spLocks noGrp="1"/>
          </p:cNvSpPr>
          <p:nvPr>
            <p:ph type="body" idx="1"/>
          </p:nvPr>
        </p:nvSpPr>
        <p:spPr>
          <a:xfrm>
            <a:off x="395536" y="2760340"/>
            <a:ext cx="8352928" cy="3928516"/>
          </a:xfrm>
        </p:spPr>
        <p:txBody>
          <a:bodyPr/>
          <a:lstStyle/>
          <a:p>
            <a:pPr>
              <a:buNone/>
            </a:pPr>
            <a:r>
              <a:rPr lang="el-GR"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ΚΑΤΑΝΟΗΣΗ ΜΕΤΑ ΤΗΝ ΑΝΑΓΝΩΣΗ</a:t>
            </a:r>
            <a:endParaRPr lang="el-GR" dirty="0">
              <a:solidFill>
                <a:srgbClr val="FF0000"/>
              </a:solidFill>
            </a:endParaRPr>
          </a:p>
        </p:txBody>
      </p:sp>
      <p:sp>
        <p:nvSpPr>
          <p:cNvPr id="3" name="2 - Θέση περιεχομένου"/>
          <p:cNvSpPr>
            <a:spLocks noGrp="1"/>
          </p:cNvSpPr>
          <p:nvPr>
            <p:ph sz="quarter" idx="1"/>
          </p:nvPr>
        </p:nvSpPr>
        <p:spPr>
          <a:xfrm>
            <a:off x="914400" y="1447800"/>
            <a:ext cx="7772400" cy="4861520"/>
          </a:xfrm>
        </p:spPr>
        <p:txBody>
          <a:bodyPr/>
          <a:lstStyle/>
          <a:p>
            <a:r>
              <a:rPr lang="el-GR" dirty="0" smtClean="0"/>
              <a:t>οι μαθητές συζητούν τις σκέψεις τους με τον εκπαιδευτικό και τους συμμαθητές τους</a:t>
            </a:r>
          </a:p>
          <a:p>
            <a:r>
              <a:rPr lang="el-GR" dirty="0" smtClean="0"/>
              <a:t>στη λέσχη του βιβλίου, οι  μαθητές που διαβάζουν το ίδιο βιβλίο συναντιούνται τακτικά για να συζητήσουν το περιεχόμενο και τον ρυθμό της ανάγνωσης</a:t>
            </a:r>
          </a:p>
          <a:p>
            <a:r>
              <a:rPr lang="el-GR" dirty="0" smtClean="0"/>
              <a:t>η ανασύνθεση προφορικά (</a:t>
            </a:r>
            <a:r>
              <a:rPr lang="el-GR" dirty="0" err="1" smtClean="0"/>
              <a:t>αναδιήγηση</a:t>
            </a:r>
            <a:r>
              <a:rPr lang="el-GR" dirty="0" smtClean="0"/>
              <a:t>) μιας ιστορίας και μάλιστα σε ομάδες</a:t>
            </a:r>
          </a:p>
          <a:p>
            <a:r>
              <a:rPr lang="el-GR" dirty="0" smtClean="0"/>
              <a:t>η δραματοποίηση είτε αυτοσχεδιάζοντας είτε ακολουθώντας κάποιο σενάριο που έχουν οι ίδιοι γράψει βασισμένο στο αυθεντικό κείμενο  </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ΕΡΩΤΗΣΕΙΣ ΚΑΤΑΝΟΗΣΗΣ</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Αποτελούν χρήσιμο εργαλείο γιατί βοηθούν:</a:t>
            </a:r>
          </a:p>
          <a:p>
            <a:pPr lvl="1"/>
            <a:r>
              <a:rPr lang="el-GR" dirty="0" smtClean="0"/>
              <a:t>στον έλεγχο του βαθμού κατανόησης ενός κειμένου</a:t>
            </a:r>
          </a:p>
          <a:p>
            <a:pPr lvl="1"/>
            <a:r>
              <a:rPr lang="el-GR" dirty="0" smtClean="0"/>
              <a:t>τα παιδιά να εμβαθύνουν και να επεκτείνουν την κατανόησή του</a:t>
            </a:r>
          </a:p>
          <a:p>
            <a:r>
              <a:rPr lang="el-GR" dirty="0" smtClean="0"/>
              <a:t>Οι ερωτήσεις θα πρέπει να:</a:t>
            </a:r>
          </a:p>
          <a:p>
            <a:pPr lvl="1"/>
            <a:r>
              <a:rPr lang="el-GR" dirty="0" smtClean="0"/>
              <a:t>οδηγούν σε μια πιο κριτική προσέγγιση του κειμένου</a:t>
            </a:r>
          </a:p>
          <a:p>
            <a:pPr lvl="1"/>
            <a:r>
              <a:rPr lang="el-GR" dirty="0" smtClean="0"/>
              <a:t>εστιάζουν στη βασική δομή του κειμένου</a:t>
            </a:r>
          </a:p>
          <a:p>
            <a:pPr lvl="1"/>
            <a:r>
              <a:rPr lang="el-GR" dirty="0" smtClean="0"/>
              <a:t>βοηθούν τα παιδιά να εντοπίσουν τα σημαντικά συστατικά στοιχεία της ιστορίας και τις σχέσεις μεταξύ τους</a:t>
            </a:r>
          </a:p>
          <a:p>
            <a:pPr lvl="1"/>
            <a:r>
              <a:rPr lang="el-GR" dirty="0" smtClean="0"/>
              <a:t>στοχεύουν στην ανάκληση προϋπάρχουσας γνώσης</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ΜΕΤΑΓΝΩΣΗ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ο όρος </a:t>
            </a:r>
            <a:r>
              <a:rPr lang="el-GR" dirty="0" err="1" smtClean="0"/>
              <a:t>μεταγνώση</a:t>
            </a:r>
            <a:r>
              <a:rPr lang="el-GR" dirty="0" smtClean="0"/>
              <a:t> αναφέρεται στη γνώση μας για τον τρόπο με τον οποίο  αντιλαμβανόμαστε, θυμόμαστε, σκεφτόμαστε, ενεργούμε</a:t>
            </a:r>
          </a:p>
          <a:p>
            <a:r>
              <a:rPr lang="el-GR" dirty="0" smtClean="0"/>
              <a:t>τέσσερα  είναι τα στοιχεία της </a:t>
            </a:r>
            <a:r>
              <a:rPr lang="el-GR" dirty="0" err="1" smtClean="0"/>
              <a:t>μεταγνώσης</a:t>
            </a:r>
            <a:r>
              <a:rPr lang="el-GR" dirty="0" smtClean="0"/>
              <a:t>:</a:t>
            </a:r>
          </a:p>
          <a:p>
            <a:pPr lvl="1"/>
            <a:r>
              <a:rPr lang="el-GR" dirty="0" smtClean="0"/>
              <a:t>πότε γνωρίζουμε ή δε γνωρίζουμε κάτι</a:t>
            </a:r>
          </a:p>
          <a:p>
            <a:pPr lvl="1"/>
            <a:r>
              <a:rPr lang="el-GR" dirty="0" smtClean="0"/>
              <a:t>τι γνωρίζουμε</a:t>
            </a:r>
          </a:p>
          <a:p>
            <a:pPr lvl="1"/>
            <a:r>
              <a:rPr lang="el-GR" dirty="0" smtClean="0"/>
              <a:t>τι πρέπει να μάθουμε </a:t>
            </a:r>
          </a:p>
          <a:p>
            <a:pPr lvl="1"/>
            <a:r>
              <a:rPr lang="el-GR" dirty="0" smtClean="0"/>
              <a:t>ποιες στρατηγικές πρέπει να εφαρμόσουμε για να μάθουμε αυτά που χρειαζόμαστε</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ΜΕΤΑΓΝΩΣΗ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Για παράδειγμα στην ανάγνωση</a:t>
            </a:r>
            <a:r>
              <a:rPr lang="en-US" dirty="0" smtClean="0"/>
              <a:t>, </a:t>
            </a:r>
            <a:r>
              <a:rPr lang="el-GR" dirty="0" smtClean="0"/>
              <a:t>ελέγχουμε το βαθμό κατανόησης ενός κειμένου:</a:t>
            </a:r>
          </a:p>
          <a:p>
            <a:pPr lvl="1"/>
            <a:r>
              <a:rPr lang="el-GR" dirty="0" smtClean="0"/>
              <a:t>αντιλαμβανόμαστε πότε αυτή γίνεται προβληματική</a:t>
            </a:r>
          </a:p>
          <a:p>
            <a:pPr lvl="1"/>
            <a:r>
              <a:rPr lang="el-GR" dirty="0" smtClean="0"/>
              <a:t>όταν συναντούμε άγνωστες λέξεις προσπαθούμε να βρούμε τη σημασία τους μέσα από τα συμφραζόμενα</a:t>
            </a:r>
          </a:p>
          <a:p>
            <a:pPr lvl="1"/>
            <a:r>
              <a:rPr lang="el-GR" dirty="0" smtClean="0"/>
              <a:t>σε διφορούμενα κείμενα αναζητούμε εναλλακτικές σημασίες</a:t>
            </a:r>
          </a:p>
          <a:p>
            <a:pPr lvl="1"/>
            <a:r>
              <a:rPr lang="el-GR" dirty="0" smtClean="0"/>
              <a:t>αξιοποιούμε το γνωστικό μας υπόβαθρο προκειμένου να τα ερμηνεύσουμε</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ΜΕΤΑΓΝΩΣΗ-ΠΡΟΒΛΗΜΑΤ</a:t>
            </a:r>
            <a:r>
              <a:rPr lang="el-GR" dirty="0" smtClean="0"/>
              <a:t>Α</a:t>
            </a:r>
            <a:endParaRPr lang="el-GR" dirty="0"/>
          </a:p>
        </p:txBody>
      </p:sp>
      <p:sp>
        <p:nvSpPr>
          <p:cNvPr id="3" name="2 - Θέση περιεχομένου"/>
          <p:cNvSpPr>
            <a:spLocks noGrp="1"/>
          </p:cNvSpPr>
          <p:nvPr>
            <p:ph sz="quarter" idx="1"/>
          </p:nvPr>
        </p:nvSpPr>
        <p:spPr/>
        <p:txBody>
          <a:bodyPr/>
          <a:lstStyle/>
          <a:p>
            <a:r>
              <a:rPr lang="el-GR" dirty="0" smtClean="0"/>
              <a:t>Οι κωφοί και βαρήκοοι μαθητές:</a:t>
            </a:r>
          </a:p>
          <a:p>
            <a:pPr lvl="1"/>
            <a:r>
              <a:rPr lang="el-GR" dirty="0" smtClean="0"/>
              <a:t>παρουσιάζουν συχνά δυσκολίες στην συνένωση των πληροφοριών σε ένα ενιαίο σύνολο</a:t>
            </a:r>
          </a:p>
          <a:p>
            <a:pPr lvl="1"/>
            <a:r>
              <a:rPr lang="el-GR" dirty="0" smtClean="0"/>
              <a:t>αδυνατούν να αναγνωρίσουν τα σημεία στα οποία έχουν κενά</a:t>
            </a:r>
          </a:p>
          <a:p>
            <a:pPr lvl="1"/>
            <a:r>
              <a:rPr lang="el-GR" dirty="0" smtClean="0"/>
              <a:t>δεν υιοθετούν εναλλακτικές προσεγγίσεις σε δυσνόητα για αυτούς κείμενα</a:t>
            </a:r>
          </a:p>
          <a:p>
            <a:pPr lvl="1"/>
            <a:r>
              <a:rPr lang="el-GR" dirty="0" smtClean="0"/>
              <a:t>δεν είναι σε θέση να αξιοποιήσουν γνώσεις, που ήδη κατέχουν σε χρήσιμες περιστάσεις</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ΜΕΤΑΓΝΩΣΗ-ΣΤΡΑΤΗΓΙΚΕΣ</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a:xfrm>
            <a:off x="914400" y="1447800"/>
            <a:ext cx="7772400" cy="4861520"/>
          </a:xfrm>
        </p:spPr>
        <p:txBody>
          <a:bodyPr/>
          <a:lstStyle/>
          <a:p>
            <a:r>
              <a:rPr lang="el-GR" dirty="0" smtClean="0"/>
              <a:t>Οι μαθητές μπορούν να διδαχθούν να:</a:t>
            </a:r>
          </a:p>
          <a:p>
            <a:pPr lvl="1"/>
            <a:r>
              <a:rPr lang="el-GR" dirty="0" smtClean="0"/>
              <a:t>κάνουν προβλέψεις για τη συνέχεια</a:t>
            </a:r>
          </a:p>
          <a:p>
            <a:pPr lvl="1"/>
            <a:r>
              <a:rPr lang="el-GR" dirty="0" smtClean="0"/>
              <a:t>να τις επιβεβαιώνουν ή να τις διαψεύδουν</a:t>
            </a:r>
          </a:p>
          <a:p>
            <a:pPr lvl="1"/>
            <a:r>
              <a:rPr lang="el-GR" dirty="0" smtClean="0"/>
              <a:t>όταν αντιμετωπίζουν δυσκολίες στην κατανόηση να ξαναδιαβάζουν το συγκεκριμένο σημείο</a:t>
            </a:r>
          </a:p>
          <a:p>
            <a:pPr lvl="1"/>
            <a:r>
              <a:rPr lang="el-GR" dirty="0" smtClean="0"/>
              <a:t>να χρησιμοποιούν την προϋπάρχουσα γνώση</a:t>
            </a:r>
          </a:p>
          <a:p>
            <a:pPr lvl="1"/>
            <a:r>
              <a:rPr lang="el-GR" dirty="0" smtClean="0"/>
              <a:t>να προχωρούν παρακάτω μέχρι να συγκεντρώσουν περισσότερες πληροφορίες</a:t>
            </a:r>
          </a:p>
          <a:p>
            <a:pPr lvl="1"/>
            <a:r>
              <a:rPr lang="el-GR" dirty="0" smtClean="0"/>
              <a:t>να επανέρχονται στο δύσκολο σημείο έχοντας πια εξασφαλίσει την πλήρη κατανόηση του</a:t>
            </a:r>
          </a:p>
          <a:p>
            <a:pPr lvl="1"/>
            <a:r>
              <a:rPr lang="el-GR" dirty="0" smtClean="0"/>
              <a:t>να μάθουν να υιοθετούν εναλλακτικές προσεγγίσεις στην αναζήτηση λύσης ή απάντησης</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της γραπτής γλώσσας των κωφών μαθητών</a:t>
            </a:r>
            <a:endParaRPr lang="el-GR" dirty="0"/>
          </a:p>
        </p:txBody>
      </p:sp>
      <p:sp>
        <p:nvSpPr>
          <p:cNvPr id="3" name="2 - Θέση περιεχομένου"/>
          <p:cNvSpPr>
            <a:spLocks noGrp="1"/>
          </p:cNvSpPr>
          <p:nvPr>
            <p:ph sz="quarter" idx="1"/>
          </p:nvPr>
        </p:nvSpPr>
        <p:spPr/>
        <p:txBody>
          <a:bodyPr/>
          <a:lstStyle/>
          <a:p>
            <a:pPr lvl="0"/>
            <a:r>
              <a:rPr lang="el-GR" dirty="0" smtClean="0"/>
              <a:t>το μήκος των προτάσεων είναι πολύ μικρότερο από αυτές των </a:t>
            </a:r>
            <a:r>
              <a:rPr lang="el-GR" dirty="0" err="1" smtClean="0"/>
              <a:t>ακουόντων</a:t>
            </a:r>
            <a:endParaRPr lang="el-GR" dirty="0" smtClean="0"/>
          </a:p>
          <a:p>
            <a:pPr lvl="0"/>
            <a:r>
              <a:rPr lang="el-GR" dirty="0" smtClean="0"/>
              <a:t>χρησιμοποιούν απλές προτάσεις, σπάνια πιο σύνθετες</a:t>
            </a:r>
          </a:p>
          <a:p>
            <a:pPr lvl="0"/>
            <a:r>
              <a:rPr lang="el-GR" dirty="0" smtClean="0"/>
              <a:t>η γλώσσα είναι αυστηρή, στερεότυπη και σταθερά επαναλαμβανόμενη</a:t>
            </a:r>
          </a:p>
          <a:p>
            <a:pPr lvl="0"/>
            <a:r>
              <a:rPr lang="el-GR" dirty="0" smtClean="0"/>
              <a:t>χρησιμοποιούν κυρίως ουσιαστικά και ρήματα, πολύ λιγότερο αντωνυμίες, βοηθητικά ρήματα και παθητική φωνή</a:t>
            </a:r>
          </a:p>
          <a:p>
            <a:r>
              <a:rPr lang="el-GR" dirty="0" smtClean="0"/>
              <a:t>παραλείπουν λειτουργικές λέξεις όπως άρθρα, συνδέσμους και προθέσεις</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Χαρακτηριστικά της γραπτής γλώσσας των κωφών μαθητών</a:t>
            </a:r>
            <a:endParaRPr lang="el-GR" dirty="0"/>
          </a:p>
        </p:txBody>
      </p:sp>
      <p:sp>
        <p:nvSpPr>
          <p:cNvPr id="3" name="2 - Θέση περιεχομένου"/>
          <p:cNvSpPr>
            <a:spLocks noGrp="1"/>
          </p:cNvSpPr>
          <p:nvPr>
            <p:ph sz="quarter" idx="1"/>
          </p:nvPr>
        </p:nvSpPr>
        <p:spPr/>
        <p:txBody>
          <a:bodyPr/>
          <a:lstStyle/>
          <a:p>
            <a:pPr lvl="0"/>
            <a:r>
              <a:rPr lang="el-GR" dirty="0" smtClean="0"/>
              <a:t>προσθέτουν λέξεις που δεν χρειάζονται </a:t>
            </a:r>
          </a:p>
          <a:p>
            <a:pPr lvl="0"/>
            <a:r>
              <a:rPr lang="el-GR" dirty="0" smtClean="0"/>
              <a:t>κάνουν πολύ συχνά συντακτικά λάθη</a:t>
            </a:r>
          </a:p>
          <a:p>
            <a:pPr lvl="0"/>
            <a:r>
              <a:rPr lang="el-GR" dirty="0" smtClean="0"/>
              <a:t>δε μπορούν να κατανοήσουν τη σχέση δευτερευουσών και κύριων προτάσεων και του νοήματός τους</a:t>
            </a:r>
          </a:p>
          <a:p>
            <a:pPr lvl="0"/>
            <a:r>
              <a:rPr lang="el-GR" dirty="0" smtClean="0"/>
              <a:t>μαθαίνουν το λεξιλόγιο με καθυστέρηση τουλάχιστο δύο με τριών χρόνων, διαφορά που μεγαλώνει με την αύξηση της ηλικίας</a:t>
            </a:r>
          </a:p>
          <a:p>
            <a:pPr lvl="0"/>
            <a:r>
              <a:rPr lang="el-GR" dirty="0" smtClean="0"/>
              <a:t>δεν μπορούν να κατανοήσουν μεταφορικές και ιδιωματικές εκφράσεις</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Χαρακτηριστικά της γραπτής γλώσσας των κωφών μαθητών</a:t>
            </a:r>
            <a:endParaRPr lang="el-GR" dirty="0"/>
          </a:p>
        </p:txBody>
      </p:sp>
      <p:sp>
        <p:nvSpPr>
          <p:cNvPr id="3" name="2 - Θέση περιεχομένου"/>
          <p:cNvSpPr>
            <a:spLocks noGrp="1"/>
          </p:cNvSpPr>
          <p:nvPr>
            <p:ph sz="quarter" idx="1"/>
          </p:nvPr>
        </p:nvSpPr>
        <p:spPr/>
        <p:txBody>
          <a:bodyPr/>
          <a:lstStyle/>
          <a:p>
            <a:r>
              <a:rPr lang="el-GR" dirty="0" smtClean="0"/>
              <a:t>παρουσιάζουν αδυναμία στη σύνθεση και οργάνωση πληροφοριών</a:t>
            </a:r>
          </a:p>
          <a:p>
            <a:r>
              <a:rPr lang="el-GR" dirty="0" smtClean="0"/>
              <a:t> τα γραπτά τους αποτελούνται από ξεχωριστές προτάσεις χωρίς συνοχή</a:t>
            </a:r>
          </a:p>
          <a:p>
            <a:r>
              <a:rPr lang="el-GR" dirty="0" smtClean="0"/>
              <a:t>τα γραπτά τους είναι μικρά, με περιορισμένο λεξιλόγιο και απλές προτάσεις</a:t>
            </a:r>
          </a:p>
          <a:p>
            <a:r>
              <a:rPr lang="el-GR" dirty="0" smtClean="0"/>
              <a:t>έχουν καλύτερη επίδοση σε μαθήματα που δεν εξαρτώνται από τη γλώσσα </a:t>
            </a:r>
          </a:p>
          <a:p>
            <a:pPr lvl="0"/>
            <a:r>
              <a:rPr lang="el-GR" dirty="0" smtClean="0"/>
              <a:t>προσεγγίζουν το γραπτό λόγο πρόταση-πρόταση και όχι ως ένα ενιαίο κείμενο</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Αιτίες για τη φτωχή επίδοση των κωφών μαθητών:</a:t>
            </a:r>
            <a:endParaRPr lang="el-GR" dirty="0"/>
          </a:p>
        </p:txBody>
      </p:sp>
      <p:sp>
        <p:nvSpPr>
          <p:cNvPr id="3" name="2 - Θέση περιεχομένου"/>
          <p:cNvSpPr>
            <a:spLocks noGrp="1"/>
          </p:cNvSpPr>
          <p:nvPr>
            <p:ph sz="quarter" idx="1"/>
          </p:nvPr>
        </p:nvSpPr>
        <p:spPr/>
        <p:txBody>
          <a:bodyPr/>
          <a:lstStyle/>
          <a:p>
            <a:r>
              <a:rPr lang="el-GR" dirty="0" smtClean="0"/>
              <a:t>μη ομαλή γλωσσική ανάπτυξη τα πρώτα κρίσιμα χρόνια της παιδικής ηλικίας</a:t>
            </a:r>
          </a:p>
          <a:p>
            <a:r>
              <a:rPr lang="el-GR" dirty="0" smtClean="0"/>
              <a:t>φτωχά γλωσσικά ερεθίσματα (λιγοστά ακουστικά υπολείμματα, προβληματική επικοινωνία μέσω της </a:t>
            </a:r>
            <a:r>
              <a:rPr lang="el-GR" dirty="0" err="1" smtClean="0"/>
              <a:t>χειλεανάγνωσης</a:t>
            </a:r>
            <a:r>
              <a:rPr lang="el-GR" dirty="0" smtClean="0"/>
              <a:t>) </a:t>
            </a:r>
          </a:p>
          <a:p>
            <a:r>
              <a:rPr lang="el-GR" dirty="0" smtClean="0"/>
              <a:t>αδυναμία εσωτερίκευσης των κανόνων και της δομής της γλώσσας </a:t>
            </a:r>
          </a:p>
          <a:p>
            <a:r>
              <a:rPr lang="el-GR" dirty="0" smtClean="0"/>
              <a:t>ανυπαρξία ή μη συμμετοχή σε προγράμματα έγκαιρης παρέμβασης</a:t>
            </a:r>
          </a:p>
          <a:p>
            <a:r>
              <a:rPr lang="el-GR" dirty="0" smtClean="0"/>
              <a:t>μη σωστές εκπαιδευτικές μέθοδοι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971600" y="952501"/>
            <a:ext cx="6696744" cy="820316"/>
          </a:xfrm>
        </p:spPr>
        <p:txBody>
          <a:bodyPr/>
          <a:lstStyle/>
          <a:p>
            <a:pPr algn="ctr"/>
            <a:r>
              <a:rPr lang="el-GR" dirty="0" smtClean="0"/>
              <a:t>ΑΝΑΓΝΩΣΗ-ΓΡΑΠΤΟΣ ΛΟΓΟΣ</a:t>
            </a:r>
            <a:endParaRPr lang="el-GR" dirty="0"/>
          </a:p>
        </p:txBody>
      </p:sp>
      <p:sp>
        <p:nvSpPr>
          <p:cNvPr id="3" name="2 - Θέση περιεχομένου"/>
          <p:cNvSpPr>
            <a:spLocks noGrp="1"/>
          </p:cNvSpPr>
          <p:nvPr>
            <p:ph type="body" idx="4294967295"/>
          </p:nvPr>
        </p:nvSpPr>
        <p:spPr>
          <a:xfrm>
            <a:off x="0" y="2204864"/>
            <a:ext cx="8353425" cy="4483275"/>
          </a:xfrm>
        </p:spPr>
        <p:txBody>
          <a:bodyPr/>
          <a:lstStyle/>
          <a:p>
            <a:pPr>
              <a:buNone/>
            </a:pPr>
            <a:r>
              <a:rPr lang="el-GR" dirty="0" smtClean="0"/>
              <a:t>		</a:t>
            </a:r>
          </a:p>
        </p:txBody>
      </p:sp>
      <p:sp>
        <p:nvSpPr>
          <p:cNvPr id="4" name="Ορθογώνιο 3"/>
          <p:cNvSpPr/>
          <p:nvPr/>
        </p:nvSpPr>
        <p:spPr>
          <a:xfrm>
            <a:off x="539552" y="2780928"/>
            <a:ext cx="8064896" cy="3785652"/>
          </a:xfrm>
          <a:prstGeom prst="rect">
            <a:avLst/>
          </a:prstGeom>
        </p:spPr>
        <p:txBody>
          <a:bodyPr wrap="square">
            <a:spAutoFit/>
          </a:bodyPr>
          <a:lstStyle/>
          <a:p>
            <a:pPr marL="342900" indent="-342900">
              <a:buClr>
                <a:srgbClr val="C00000"/>
              </a:buClr>
              <a:buFont typeface="Arial" panose="020B0604020202020204" pitchFamily="34" charset="0"/>
              <a:buChar char="•"/>
            </a:pPr>
            <a:r>
              <a:rPr lang="el-GR" sz="2400" dirty="0"/>
              <a:t>Υπάρχει στενή σχέση ανάμεσα στην ανάγνωση και τη γραφή</a:t>
            </a:r>
          </a:p>
          <a:p>
            <a:pPr marL="342900" indent="-342900">
              <a:buClr>
                <a:srgbClr val="C00000"/>
              </a:buClr>
              <a:buFont typeface="Cambria" panose="02040503050406030204" pitchFamily="18" charset="0"/>
              <a:buChar char="•"/>
            </a:pPr>
            <a:r>
              <a:rPr lang="el-GR" sz="2400" dirty="0"/>
              <a:t>Η ανάγνωση και η γραφή είναι παράλληλες διαδικασίες που ενισχύονται αμοιβαία</a:t>
            </a:r>
          </a:p>
          <a:p>
            <a:pPr marL="342900" indent="-342900">
              <a:buClr>
                <a:srgbClr val="C00000"/>
              </a:buClr>
              <a:buFont typeface="Arial" panose="020B0604020202020204" pitchFamily="34" charset="0"/>
              <a:buChar char="•"/>
            </a:pPr>
            <a:r>
              <a:rPr lang="el-GR" sz="2400" dirty="0"/>
              <a:t>Τα επίπεδα ανάγνωσης και γραφής ενός ατόμου συμβαδίζουν</a:t>
            </a:r>
          </a:p>
          <a:p>
            <a:pPr marL="342900" indent="-342900">
              <a:buClr>
                <a:srgbClr val="C00000"/>
              </a:buClr>
              <a:buFont typeface="Arial" panose="020B0604020202020204" pitchFamily="34" charset="0"/>
              <a:buChar char="•"/>
            </a:pPr>
            <a:r>
              <a:rPr lang="el-GR" sz="2400" dirty="0"/>
              <a:t>Τα άτομα μεταφέρουν στρατηγικές από την ανάγνωση στη γραφή και αντίστροφα</a:t>
            </a:r>
          </a:p>
          <a:p>
            <a:pPr marL="342900" indent="-342900">
              <a:buClr>
                <a:srgbClr val="C00000"/>
              </a:buClr>
              <a:buFont typeface="Arial" panose="020B0604020202020204" pitchFamily="34" charset="0"/>
              <a:buChar char="•"/>
            </a:pPr>
            <a:r>
              <a:rPr lang="el-GR" sz="2400" dirty="0"/>
              <a:t>Η καλλιέργεια της μιας δεξιότητας λειτουργεί ευεργετικά στην ανάπτυξη της άλλης και αντίστροφα </a:t>
            </a:r>
          </a:p>
        </p:txBody>
      </p:sp>
    </p:spTree>
    <p:extLst>
      <p:ext uri="{BB962C8B-B14F-4D97-AF65-F5344CB8AC3E}">
        <p14:creationId xmlns:p14="http://schemas.microsoft.com/office/powerpoint/2010/main" val="406323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καλλιέργεια του γραπτού λόγου </a:t>
            </a:r>
            <a:endParaRPr lang="el-GR" dirty="0"/>
          </a:p>
        </p:txBody>
      </p:sp>
      <p:sp>
        <p:nvSpPr>
          <p:cNvPr id="3" name="2 - Θέση περιεχομένου"/>
          <p:cNvSpPr>
            <a:spLocks noGrp="1"/>
          </p:cNvSpPr>
          <p:nvPr>
            <p:ph sz="quarter" idx="1"/>
          </p:nvPr>
        </p:nvSpPr>
        <p:spPr>
          <a:xfrm>
            <a:off x="914400" y="1447800"/>
            <a:ext cx="7772400" cy="4933528"/>
          </a:xfrm>
        </p:spPr>
        <p:txBody>
          <a:bodyPr/>
          <a:lstStyle/>
          <a:p>
            <a:r>
              <a:rPr lang="el-GR" dirty="0" smtClean="0"/>
              <a:t>τα παιδιά πρέπει να έρχονται από νωρίς σε καθημερινή επαφή με τον γραπτό λόγο γιατί έτσι αναπτύσσουν πιο σύνθετες αντιλήψεις για τη γραφή και την ανάγνωση </a:t>
            </a:r>
          </a:p>
          <a:p>
            <a:r>
              <a:rPr lang="el-GR" dirty="0" smtClean="0"/>
              <a:t>προτείνεται η δημιουργία μέσα στην τάξη ενός περιβάλλοντος που σταθερά και με ποικίλους τρόπους θα ενθαρρύνει την επαφή και την ανάπτυξη του γραπτού λόγου π. χ. μια μικρή, ελκυστική βιβλιοθήκη σε μια γωνιά της τάξης που θα προσκαλεί τα παιδιά και θα τους επιτρέπει με ησυχία να εξερευνήσουν βιβλία διαφορετικών επιπέδων, θεμάτων και ειδών </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r>
              <a:rPr lang="el-GR" dirty="0" smtClean="0"/>
              <a:t>Στόχος τα παιδιά:</a:t>
            </a:r>
          </a:p>
          <a:p>
            <a:pPr lvl="1"/>
            <a:r>
              <a:rPr lang="el-GR" dirty="0" smtClean="0"/>
              <a:t> να αντιληφθούν τη σχέση μεταξύ της προφορικής γλώσσας, συγκεκριμένα της νοηματικής,  και του γραπτού λόγου</a:t>
            </a:r>
          </a:p>
          <a:p>
            <a:pPr lvl="1"/>
            <a:r>
              <a:rPr lang="el-GR" dirty="0" smtClean="0"/>
              <a:t> να αντιληφθούν ότι η γραφή ενός κειμένου δεν είναι απλή διαδικασία αλλά απαιτεί συστηματική προσπάθεια </a:t>
            </a:r>
          </a:p>
          <a:p>
            <a:pPr lvl="1"/>
            <a:r>
              <a:rPr lang="el-GR" dirty="0" smtClean="0"/>
              <a:t>να προσεγγίσουν τον γραπτό λόγο με τρόπο ευχάριστο και δημιουργικό</a:t>
            </a:r>
          </a:p>
        </p:txBody>
      </p:sp>
      <p:sp>
        <p:nvSpPr>
          <p:cNvPr id="4" name="3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ΒΙΩΜΑΤΙΚΟ ΜΟΝΤΕΛΟ ΠΡΟΣΕΓΓΙΣΗΣ ΤΗΣ ΓΛΩΣΣΑΣ</a:t>
            </a:r>
            <a:endParaRPr lang="el-GR"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effectLst>
                  <a:outerShdw blurRad="38100" dist="38100" dir="2700000" algn="tl">
                    <a:srgbClr val="000000">
                      <a:alpha val="43137"/>
                    </a:srgbClr>
                  </a:outerShdw>
                </a:effectLst>
              </a:rPr>
              <a:t>ΒΙΩΜΑΤΙΚΟ ΜΟΝΤΕΛΟ ΠΡΟΣΕΓΓΙΣΗΣ ΤΗΣ ΓΛΩΣΣΑΣ</a:t>
            </a:r>
            <a:endParaRPr lang="el-GR" dirty="0">
              <a:solidFill>
                <a:srgbClr val="FF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a:xfrm>
            <a:off x="914400" y="1447800"/>
            <a:ext cx="7772400" cy="5149552"/>
          </a:xfrm>
        </p:spPr>
        <p:txBody>
          <a:bodyPr/>
          <a:lstStyle/>
          <a:p>
            <a:r>
              <a:rPr lang="el-GR" dirty="0" smtClean="0"/>
              <a:t>ο εκπαιδευτικός δίνει στα παιδιά ένα ερέθισμα</a:t>
            </a:r>
          </a:p>
          <a:p>
            <a:r>
              <a:rPr lang="el-GR" dirty="0" smtClean="0"/>
              <a:t> το κάθε παιδί νοηματίζει μια σχετική σκέψη ή  εμπειρία </a:t>
            </a:r>
          </a:p>
          <a:p>
            <a:r>
              <a:rPr lang="el-GR" dirty="0" smtClean="0"/>
              <a:t>ο εκπαιδευτικός καταγράφει τις σκέψεις των παιδιών </a:t>
            </a:r>
          </a:p>
          <a:p>
            <a:r>
              <a:rPr lang="el-GR" dirty="0" smtClean="0"/>
              <a:t>τα παιδιά νοηματίζουν το κείμενο που έχει δημιουργηθεί</a:t>
            </a:r>
          </a:p>
          <a:p>
            <a:r>
              <a:rPr lang="el-GR" dirty="0" smtClean="0"/>
              <a:t>οι μαθητές διαβάζουν το κείμενο και συζητούν για τη δομή και τη μορφή του</a:t>
            </a:r>
          </a:p>
          <a:p>
            <a:r>
              <a:rPr lang="el-GR" dirty="0" smtClean="0"/>
              <a:t>ο εκπαιδευτικός και οι μαθητές μετατρέπουν το πρώτο κείμενο σε ολοκληρωμένο κείμενο του γραπτού λόγου</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ΑΝΑΓΝΩΣΗ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οι εκπαιδευτικοί φροντίζουν πριν την ανάγνωση να ενεργοποιήσουν την προϋπάρχουσα γνώση και να την επεκτείνουν</a:t>
            </a:r>
          </a:p>
          <a:p>
            <a:r>
              <a:rPr lang="el-GR" dirty="0" smtClean="0"/>
              <a:t>η γενικότερη γνώση του κόσμου, οι πληροφορίες και οι εμπειρίες για ένα θέμα επηρεάζουν θετικά την κατανόηση</a:t>
            </a:r>
          </a:p>
          <a:p>
            <a:r>
              <a:rPr lang="el-GR" dirty="0" smtClean="0"/>
              <a:t>η κατανόηση μπορεί να βελτιωθεί με τη χρήση </a:t>
            </a:r>
            <a:r>
              <a:rPr lang="el-GR" dirty="0" err="1" smtClean="0"/>
              <a:t>προοργανωτών</a:t>
            </a:r>
            <a:r>
              <a:rPr lang="el-GR" dirty="0" smtClean="0"/>
              <a:t> και περιλήψεων στη νοηματική γλώσσα ή τον γραπτό λόγο πριν την ανάγνωση</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ΑΝΑΓΝΩΣΗ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η ανάγνωση ενός βιβλίου από κοινού του εκπαιδευτικού ή του γονιού με τον μαθητή βοηθά τα παιδιά να:</a:t>
            </a:r>
          </a:p>
          <a:p>
            <a:pPr lvl="1"/>
            <a:r>
              <a:rPr lang="el-GR" sz="2600" dirty="0" smtClean="0"/>
              <a:t>αναπτύξουν συστήματα εννοιών </a:t>
            </a:r>
          </a:p>
          <a:p>
            <a:pPr lvl="1"/>
            <a:r>
              <a:rPr lang="el-GR" sz="2600" dirty="0" smtClean="0"/>
              <a:t>δομήσουν γνώση </a:t>
            </a:r>
          </a:p>
          <a:p>
            <a:pPr lvl="1"/>
            <a:r>
              <a:rPr lang="el-GR" sz="2600" dirty="0" smtClean="0"/>
              <a:t>κατανοήσουν τους διαφορετικούς τρόπους χρήσης της γλώσσας</a:t>
            </a:r>
          </a:p>
          <a:p>
            <a:pPr lvl="1"/>
            <a:r>
              <a:rPr lang="el-GR" sz="2600" dirty="0" smtClean="0"/>
              <a:t>αναπτύξουν ενδιαφέρον και αγάπη για το διάβασμα</a:t>
            </a:r>
            <a:endParaRPr lang="el-GR"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ffectLst>
                  <a:outerShdw blurRad="38100" dist="38100" dir="2700000" algn="tl">
                    <a:srgbClr val="000000">
                      <a:alpha val="43137"/>
                    </a:srgbClr>
                  </a:outerShdw>
                </a:effectLst>
              </a:rPr>
              <a:t>ΑΝΑΓΝΩΣΗ</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sz="quarter" idx="1"/>
          </p:nvPr>
        </p:nvSpPr>
        <p:spPr/>
        <p:txBody>
          <a:bodyPr/>
          <a:lstStyle/>
          <a:p>
            <a:r>
              <a:rPr lang="el-GR" dirty="0" smtClean="0"/>
              <a:t>Προτείνεται:</a:t>
            </a:r>
          </a:p>
          <a:p>
            <a:pPr lvl="1"/>
            <a:r>
              <a:rPr lang="el-GR" dirty="0" smtClean="0"/>
              <a:t>η κοινή ανάγνωση να γίνει μια καθημερινή πρακτική</a:t>
            </a:r>
          </a:p>
          <a:p>
            <a:pPr lvl="1"/>
            <a:r>
              <a:rPr lang="el-GR" dirty="0" smtClean="0"/>
              <a:t>να επιλέγονται ιστορίες καλογραμμένες και διασκεδαστικές με ποικιλία θεμάτων</a:t>
            </a:r>
          </a:p>
          <a:p>
            <a:pPr lvl="1"/>
            <a:r>
              <a:rPr lang="el-GR" dirty="0" smtClean="0"/>
              <a:t>να γίνονται σχετικές συζητήσεις πριν και μετά την ανάγνωση</a:t>
            </a:r>
          </a:p>
          <a:p>
            <a:pPr lvl="1"/>
            <a:r>
              <a:rPr lang="el-GR" dirty="0" smtClean="0"/>
              <a:t>να επαναλαμβάνεται κατά καιρούς η ανάγνωση της ίδιας ιστορίας</a:t>
            </a:r>
          </a:p>
          <a:p>
            <a:pPr lvl="1"/>
            <a:r>
              <a:rPr lang="el-GR" dirty="0" smtClean="0"/>
              <a:t>να λαμβάνεται υπόψη ο χρόνος προσοχής των κωφών παιδιών</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ΔΙΑΓΡΑΜΜΑΤΙΚΗ ΑΝΑΠΑΡΑΣΤΑΣΗ</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Σε κάθε ιστορία υπάρχουν:</a:t>
            </a:r>
          </a:p>
          <a:p>
            <a:pPr lvl="1"/>
            <a:r>
              <a:rPr lang="el-GR" dirty="0" smtClean="0"/>
              <a:t> μια εισαγωγή όπου παρουσιάζεται ο κεντρικός χαρακτήρας και περιγράφονται ο τόπος και ο χρόνος</a:t>
            </a:r>
          </a:p>
          <a:p>
            <a:pPr lvl="1"/>
            <a:r>
              <a:rPr lang="el-GR" dirty="0" smtClean="0"/>
              <a:t>μια σειρά από επεισόδια όπου ένα γεγονός οδηγεί τον κύριο χαρακτήρα σε μια αντίδραση και στη διαμόρφωση ενός στόχου</a:t>
            </a:r>
          </a:p>
          <a:p>
            <a:pPr lvl="1"/>
            <a:r>
              <a:rPr lang="el-GR" dirty="0" smtClean="0"/>
              <a:t>για κάθε προσπάθεια υπάρχει είτε ένα θετικό είτε ένα αρνητικό αποτέλεσμα, το οποίο προκαλεί τις αντιδράσεις ή τις πράξεις του κεντρικού ήρωα και των άλλων προσώπων στο επόμενο επεισόδιο </a:t>
            </a:r>
          </a:p>
          <a:p>
            <a:pPr lvl="1"/>
            <a:r>
              <a:rPr lang="el-GR" dirty="0" smtClean="0"/>
              <a:t>οδηγούμαστε σε ένα τελικό αποτέλεσμα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ΔΙΑΓΡΑΜΜΑΤΙΚΗ ΑΝΑΠΑΡΑΣΤΑΣΗ</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Το σχήμα της διαγραμματικής αναπαράστασης επιτρέπει στους αναγνώστες να:</a:t>
            </a:r>
          </a:p>
          <a:p>
            <a:pPr lvl="1"/>
            <a:r>
              <a:rPr lang="el-GR" dirty="0" smtClean="0"/>
              <a:t>παρατηρήσουν τα πιο σημαντικά σημεία του θέματος</a:t>
            </a:r>
          </a:p>
          <a:p>
            <a:pPr lvl="1"/>
            <a:r>
              <a:rPr lang="el-GR" dirty="0" smtClean="0"/>
              <a:t>παρατηρήσουν τον τρόπο με τον οποίο παρουσιάζονται τα συστατικά στοιχεία της ιστορίας και αποκτούν συνοχή </a:t>
            </a:r>
          </a:p>
          <a:p>
            <a:pPr lvl="1"/>
            <a:r>
              <a:rPr lang="el-GR" dirty="0" smtClean="0"/>
              <a:t>προβλέψουν την εξέλιξη της ιστορίας</a:t>
            </a:r>
          </a:p>
          <a:p>
            <a:pPr lvl="1"/>
            <a:r>
              <a:rPr lang="el-GR" dirty="0" smtClean="0"/>
              <a:t>αναπαραστήσουν την ιστορία αφού την έχουν διαβάσει</a:t>
            </a:r>
          </a:p>
          <a:p>
            <a:r>
              <a:rPr lang="el-GR" dirty="0" smtClean="0"/>
              <a:t>Η διαγραμματική αναπαράσταση προάγει και βελτιώνει την κατανόηση ενός κειμένου </a:t>
            </a:r>
          </a:p>
          <a:p>
            <a:pPr lvl="1" indent="-547688"/>
            <a:endParaRPr lang="el-G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772400" cy="1417638"/>
          </a:xfrm>
        </p:spPr>
        <p:txBody>
          <a:bodyPr/>
          <a:lstStyle/>
          <a:p>
            <a:r>
              <a:rPr lang="el-GR" dirty="0" smtClean="0">
                <a:solidFill>
                  <a:srgbClr val="FF0000"/>
                </a:solidFill>
              </a:rPr>
              <a:t>ΚΑΤΕΥΘΥΝΟΜΕΝΗ ΑΝΑΓΝΩΣΗ</a:t>
            </a: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Το μοντέλο της κατευθυνόμενης ανάγνωσης βοηθά τα κωφά-βαρήκοα παιδιά να:</a:t>
            </a:r>
          </a:p>
          <a:p>
            <a:pPr lvl="1"/>
            <a:r>
              <a:rPr lang="el-GR" dirty="0" smtClean="0"/>
              <a:t>αποκτήσουν γνώση για θέματα τα οποία γνωρίζουν καθόλου ή ελάχιστα</a:t>
            </a:r>
          </a:p>
          <a:p>
            <a:pPr lvl="1"/>
            <a:r>
              <a:rPr lang="el-GR" dirty="0" smtClean="0"/>
              <a:t>εμπλουτίσουν το λεξιλόγιο τους</a:t>
            </a:r>
          </a:p>
          <a:p>
            <a:pPr lvl="1"/>
            <a:r>
              <a:rPr lang="el-GR" dirty="0" smtClean="0"/>
              <a:t>συνδέσουν το νόημα με τη γραπτή απόδοση του</a:t>
            </a:r>
          </a:p>
          <a:p>
            <a:pPr lvl="1"/>
            <a:r>
              <a:rPr lang="el-GR" dirty="0" smtClean="0"/>
              <a:t>κατανοήσουν δομικά στοιχεία των λέξεων </a:t>
            </a:r>
          </a:p>
          <a:p>
            <a:pPr lvl="1"/>
            <a:r>
              <a:rPr lang="el-GR" dirty="0" smtClean="0"/>
              <a:t>διατηρήσουν τη συγκέντρωση τους στο κείμενο για μεγαλύτερο χρονικό διάστημα</a:t>
            </a:r>
          </a:p>
          <a:p>
            <a:pPr lvl="1"/>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1815</Words>
  <Application>Microsoft Office PowerPoint</Application>
  <PresentationFormat>Προβολή στην οθόνη (4:3)</PresentationFormat>
  <Paragraphs>194</Paragraphs>
  <Slides>32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Δικαιοσύνη</vt:lpstr>
      <vt:lpstr>Η διδασκαλία, εκμάθηση, πιστοποίηση της ελληνικής σε ΑμεΑ</vt:lpstr>
      <vt:lpstr>ΑΝΑΓΝΩΣΗ-ΓΡΑΠΤΟΣ ΛΟΓΟΣ</vt:lpstr>
      <vt:lpstr>ΑΝΑΓΝΩΣΗ-ΓΡΑΠΤΟΣ ΛΟΓΟΣ</vt:lpstr>
      <vt:lpstr>ΑΝΑΓΝΩΣΗ</vt:lpstr>
      <vt:lpstr>ΑΝΑΓΝΩΣΗ</vt:lpstr>
      <vt:lpstr>ΑΝΑΓΝΩΣΗ</vt:lpstr>
      <vt:lpstr>ΔΙΑΓΡΑΜΜΑΤΙΚΗ ΑΝΑΠΑΡΑΣΤΑΣΗ</vt:lpstr>
      <vt:lpstr>ΔΙΑΓΡΑΜΜΑΤΙΚΗ ΑΝΑΠΑΡΑΣΤΑΣΗ</vt:lpstr>
      <vt:lpstr>ΚΑΤΕΥΘΥΝΟΜΕΝΗ ΑΝΑΓΝΩΣΗ</vt:lpstr>
      <vt:lpstr>ΚΑΤΕΥΘΥΝΟΜΕΝΗ ΑΝΑΓΝΩΣΗ</vt:lpstr>
      <vt:lpstr>ΕΙΣΑΓΩΓΙΚΕΣ ΠΕΡΙΛΗΨΕΙΣ</vt:lpstr>
      <vt:lpstr>ΣΗΜΑΣΙΟΛΟΓΙΚΟΙ ΧΑΡΤΕΣ</vt:lpstr>
      <vt:lpstr>ΣΗΜΑΣΙΟΛΟΓΙΚΟΙ ΧΑΡΤΕΣ</vt:lpstr>
      <vt:lpstr>ΣΥΝΕΧΕΙΣ ΕΡΩΤΗΣΕΙΣ</vt:lpstr>
      <vt:lpstr>ΣΥΝΕΧΕΙΣ ΕΡΩΤΗΣΕΙΣ</vt:lpstr>
      <vt:lpstr>ΑΝΑΓΝΩΡΙΣΗ ΛΕΞΕΩΝ</vt:lpstr>
      <vt:lpstr>ΛΕΞΙΛΟΓΙΟ</vt:lpstr>
      <vt:lpstr>ΛΕΞΙΛΟΓΙΟ-ΣΤΟΧΟΙ</vt:lpstr>
      <vt:lpstr>ΛΕΞΙΛΟΓΙΟ-ΠΡΟΤΑΣΕΙΣ</vt:lpstr>
      <vt:lpstr>ΚΑΤΑΝΟΗΣΗ ΜΕΤΑ ΤΗΝ ΑΝΑΓΝΩΣΗ</vt:lpstr>
      <vt:lpstr>ΕΡΩΤΗΣΕΙΣ ΚΑΤΑΝΟΗΣΗΣ</vt:lpstr>
      <vt:lpstr>ΜΕΤΑΓΝΩΣΗ</vt:lpstr>
      <vt:lpstr>ΜΕΤΑΓΝΩΣΗ</vt:lpstr>
      <vt:lpstr>ΜΕΤΑΓΝΩΣΗ-ΠΡΟΒΛΗΜΑΤΑ</vt:lpstr>
      <vt:lpstr>ΜΕΤΑΓΝΩΣΗ-ΣΤΡΑΤΗΓΙΚΕΣ</vt:lpstr>
      <vt:lpstr>Χαρακτηριστικά της γραπτής γλώσσας των κωφών μαθητών</vt:lpstr>
      <vt:lpstr>Χαρακτηριστικά της γραπτής γλώσσας των κωφών μαθητών</vt:lpstr>
      <vt:lpstr>Χαρακτηριστικά της γραπτής γλώσσας των κωφών μαθητών</vt:lpstr>
      <vt:lpstr>Αιτίες για τη φτωχή επίδοση των κωφών μαθητών:</vt:lpstr>
      <vt:lpstr>Η καλλιέργεια του γραπτού λόγου </vt:lpstr>
      <vt:lpstr>ΒΙΩΜΑΤΙΚΟ ΜΟΝΤΕΛΟ ΠΡΟΣΕΓΓΙΣΗΣ ΤΗΣ ΓΛΩΣΣΑΣ</vt:lpstr>
      <vt:lpstr>ΒΙΩΜΑΤΙΚΟ ΜΟΝΤΕΛΟ ΠΡΟΣΕΓΓΙΣΗΣ ΤΗΣ ΓΛΩΣΣΑΣ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διδασκαλία, εκμάθηση, πιστοποίηση της ελληνικής σε ΑμεΑ</dc:title>
  <dc:creator>Γιάννης</dc:creator>
  <cp:lastModifiedBy>FWS095</cp:lastModifiedBy>
  <cp:revision>12</cp:revision>
  <dcterms:created xsi:type="dcterms:W3CDTF">2014-08-29T20:19:36Z</dcterms:created>
  <dcterms:modified xsi:type="dcterms:W3CDTF">2016-08-08T09:03:23Z</dcterms:modified>
</cp:coreProperties>
</file>