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36" r:id="rId1"/>
  </p:sldMasterIdLst>
  <p:notesMasterIdLst>
    <p:notesMasterId r:id="rId25"/>
  </p:notesMasterIdLst>
  <p:sldIdLst>
    <p:sldId id="256" r:id="rId2"/>
    <p:sldId id="311" r:id="rId3"/>
    <p:sldId id="294" r:id="rId4"/>
    <p:sldId id="295" r:id="rId5"/>
    <p:sldId id="296" r:id="rId6"/>
    <p:sldId id="297" r:id="rId7"/>
    <p:sldId id="298" r:id="rId8"/>
    <p:sldId id="299" r:id="rId9"/>
    <p:sldId id="303" r:id="rId10"/>
    <p:sldId id="300" r:id="rId11"/>
    <p:sldId id="304" r:id="rId12"/>
    <p:sldId id="301" r:id="rId13"/>
    <p:sldId id="302" r:id="rId14"/>
    <p:sldId id="305" r:id="rId15"/>
    <p:sldId id="306" r:id="rId16"/>
    <p:sldId id="307" r:id="rId17"/>
    <p:sldId id="308" r:id="rId18"/>
    <p:sldId id="289" r:id="rId19"/>
    <p:sldId id="290" r:id="rId20"/>
    <p:sldId id="291" r:id="rId21"/>
    <p:sldId id="292" r:id="rId22"/>
    <p:sldId id="293" r:id="rId23"/>
    <p:sldId id="312" r:id="rId24"/>
  </p:sldIdLst>
  <p:sldSz cx="9144000" cy="6858000" type="screen4x3"/>
  <p:notesSz cx="6858000" cy="9144000"/>
  <p:defaultTextStyle>
    <a:defPPr>
      <a:defRPr lang="el-GR"/>
    </a:defPPr>
    <a:lvl1pPr algn="l" rtl="0" fontAlgn="base">
      <a:spcBef>
        <a:spcPct val="0"/>
      </a:spcBef>
      <a:spcAft>
        <a:spcPct val="0"/>
      </a:spcAft>
      <a:defRPr kern="1200">
        <a:solidFill>
          <a:schemeClr val="tx1"/>
        </a:solidFill>
        <a:latin typeface="Perpetua" pitchFamily="18" charset="0"/>
        <a:ea typeface="+mn-ea"/>
        <a:cs typeface="Arial" charset="0"/>
      </a:defRPr>
    </a:lvl1pPr>
    <a:lvl2pPr marL="457200" algn="l" rtl="0" fontAlgn="base">
      <a:spcBef>
        <a:spcPct val="0"/>
      </a:spcBef>
      <a:spcAft>
        <a:spcPct val="0"/>
      </a:spcAft>
      <a:defRPr kern="1200">
        <a:solidFill>
          <a:schemeClr val="tx1"/>
        </a:solidFill>
        <a:latin typeface="Perpetua" pitchFamily="18" charset="0"/>
        <a:ea typeface="+mn-ea"/>
        <a:cs typeface="Arial" charset="0"/>
      </a:defRPr>
    </a:lvl2pPr>
    <a:lvl3pPr marL="914400" algn="l" rtl="0" fontAlgn="base">
      <a:spcBef>
        <a:spcPct val="0"/>
      </a:spcBef>
      <a:spcAft>
        <a:spcPct val="0"/>
      </a:spcAft>
      <a:defRPr kern="1200">
        <a:solidFill>
          <a:schemeClr val="tx1"/>
        </a:solidFill>
        <a:latin typeface="Perpetua" pitchFamily="18" charset="0"/>
        <a:ea typeface="+mn-ea"/>
        <a:cs typeface="Arial" charset="0"/>
      </a:defRPr>
    </a:lvl3pPr>
    <a:lvl4pPr marL="1371600" algn="l" rtl="0" fontAlgn="base">
      <a:spcBef>
        <a:spcPct val="0"/>
      </a:spcBef>
      <a:spcAft>
        <a:spcPct val="0"/>
      </a:spcAft>
      <a:defRPr kern="1200">
        <a:solidFill>
          <a:schemeClr val="tx1"/>
        </a:solidFill>
        <a:latin typeface="Perpetua" pitchFamily="18" charset="0"/>
        <a:ea typeface="+mn-ea"/>
        <a:cs typeface="Arial" charset="0"/>
      </a:defRPr>
    </a:lvl4pPr>
    <a:lvl5pPr marL="1828800" algn="l" rtl="0" fontAlgn="base">
      <a:spcBef>
        <a:spcPct val="0"/>
      </a:spcBef>
      <a:spcAft>
        <a:spcPct val="0"/>
      </a:spcAft>
      <a:defRPr kern="1200">
        <a:solidFill>
          <a:schemeClr val="tx1"/>
        </a:solidFill>
        <a:latin typeface="Perpetua" pitchFamily="18" charset="0"/>
        <a:ea typeface="+mn-ea"/>
        <a:cs typeface="Arial" charset="0"/>
      </a:defRPr>
    </a:lvl5pPr>
    <a:lvl6pPr marL="2286000" algn="l" defTabSz="914400" rtl="0" eaLnBrk="1" latinLnBrk="0" hangingPunct="1">
      <a:defRPr kern="1200">
        <a:solidFill>
          <a:schemeClr val="tx1"/>
        </a:solidFill>
        <a:latin typeface="Perpetua" pitchFamily="18" charset="0"/>
        <a:ea typeface="+mn-ea"/>
        <a:cs typeface="Arial" charset="0"/>
      </a:defRPr>
    </a:lvl6pPr>
    <a:lvl7pPr marL="2743200" algn="l" defTabSz="914400" rtl="0" eaLnBrk="1" latinLnBrk="0" hangingPunct="1">
      <a:defRPr kern="1200">
        <a:solidFill>
          <a:schemeClr val="tx1"/>
        </a:solidFill>
        <a:latin typeface="Perpetua" pitchFamily="18" charset="0"/>
        <a:ea typeface="+mn-ea"/>
        <a:cs typeface="Arial" charset="0"/>
      </a:defRPr>
    </a:lvl7pPr>
    <a:lvl8pPr marL="3200400" algn="l" defTabSz="914400" rtl="0" eaLnBrk="1" latinLnBrk="0" hangingPunct="1">
      <a:defRPr kern="1200">
        <a:solidFill>
          <a:schemeClr val="tx1"/>
        </a:solidFill>
        <a:latin typeface="Perpetua" pitchFamily="18" charset="0"/>
        <a:ea typeface="+mn-ea"/>
        <a:cs typeface="Arial" charset="0"/>
      </a:defRPr>
    </a:lvl8pPr>
    <a:lvl9pPr marL="3657600" algn="l" defTabSz="914400" rtl="0" eaLnBrk="1" latinLnBrk="0" hangingPunct="1">
      <a:defRPr kern="1200">
        <a:solidFill>
          <a:schemeClr val="tx1"/>
        </a:solidFill>
        <a:latin typeface="Perpetua" pitchFamily="18"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FFF3F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9" autoAdjust="0"/>
    <p:restoredTop sz="94750" autoAdjust="0"/>
  </p:normalViewPr>
  <p:slideViewPr>
    <p:cSldViewPr>
      <p:cViewPr>
        <p:scale>
          <a:sx n="75" d="100"/>
          <a:sy n="75" d="100"/>
        </p:scale>
        <p:origin x="-2664" y="-864"/>
      </p:cViewPr>
      <p:guideLst>
        <p:guide orient="horz" pos="2160"/>
        <p:guide pos="2880"/>
      </p:guideLst>
    </p:cSldViewPr>
  </p:slideViewPr>
  <p:outlineViewPr>
    <p:cViewPr>
      <p:scale>
        <a:sx n="33" d="100"/>
        <a:sy n="33" d="100"/>
      </p:scale>
      <p:origin x="0" y="12468"/>
    </p:cViewPr>
  </p:outlineViewPr>
  <p:notesTextViewPr>
    <p:cViewPr>
      <p:scale>
        <a:sx n="1" d="1"/>
        <a:sy n="1" d="1"/>
      </p:scale>
      <p:origin x="0" y="0"/>
    </p:cViewPr>
  </p:notesTextViewPr>
  <p:sorterViewPr>
    <p:cViewPr>
      <p:scale>
        <a:sx n="66" d="100"/>
        <a:sy n="66" d="100"/>
      </p:scale>
      <p:origin x="0" y="2286"/>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κεφαλίδας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smtClean="0"/>
            </a:lvl1pPr>
          </a:lstStyle>
          <a:p>
            <a:pPr>
              <a:defRPr/>
            </a:pPr>
            <a:endParaRPr lang="el-GR"/>
          </a:p>
        </p:txBody>
      </p:sp>
      <p:sp>
        <p:nvSpPr>
          <p:cNvPr id="3" name="Θέση ημερομηνίας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smtClean="0"/>
            </a:lvl1pPr>
          </a:lstStyle>
          <a:p>
            <a:pPr>
              <a:defRPr/>
            </a:pPr>
            <a:fld id="{FAD4F1DF-578C-4311-AF77-3D297962F3A1}" type="datetimeFigureOut">
              <a:rPr lang="el-GR"/>
              <a:pPr>
                <a:defRPr/>
              </a:pPr>
              <a:t>8/8/2016</a:t>
            </a:fld>
            <a:endParaRPr lang="el-GR"/>
          </a:p>
        </p:txBody>
      </p:sp>
      <p:sp>
        <p:nvSpPr>
          <p:cNvPr id="4" name="Θέση εικόνας διαφάνειας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l-GR" noProof="0" smtClean="0"/>
          </a:p>
        </p:txBody>
      </p:sp>
      <p:sp>
        <p:nvSpPr>
          <p:cNvPr id="5" name="Θέση σημειώσεων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l-GR" noProof="0" smtClean="0"/>
              <a:t>Στυλ υποδείγματος κειμένου</a:t>
            </a:r>
          </a:p>
          <a:p>
            <a:pPr lvl="1"/>
            <a:r>
              <a:rPr lang="el-GR" noProof="0" smtClean="0"/>
              <a:t>Δεύτερου επιπέδου</a:t>
            </a:r>
          </a:p>
          <a:p>
            <a:pPr lvl="2"/>
            <a:r>
              <a:rPr lang="el-GR" noProof="0" smtClean="0"/>
              <a:t>Τρίτου επιπέδου</a:t>
            </a:r>
          </a:p>
          <a:p>
            <a:pPr lvl="3"/>
            <a:r>
              <a:rPr lang="el-GR" noProof="0" smtClean="0"/>
              <a:t>Τέταρτου επιπέδου</a:t>
            </a:r>
          </a:p>
          <a:p>
            <a:pPr lvl="4"/>
            <a:r>
              <a:rPr lang="el-GR" noProof="0" smtClean="0"/>
              <a:t>Πέμπτου επιπέδου</a:t>
            </a:r>
          </a:p>
        </p:txBody>
      </p:sp>
      <p:sp>
        <p:nvSpPr>
          <p:cNvPr id="6" name="Θέση υποσέλιδου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smtClean="0"/>
            </a:lvl1pPr>
          </a:lstStyle>
          <a:p>
            <a:pPr>
              <a:defRPr/>
            </a:pPr>
            <a:endParaRPr lang="el-GR"/>
          </a:p>
        </p:txBody>
      </p:sp>
      <p:sp>
        <p:nvSpPr>
          <p:cNvPr id="7" name="Θέση αριθμού διαφάνειας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smtClean="0"/>
            </a:lvl1pPr>
          </a:lstStyle>
          <a:p>
            <a:pPr>
              <a:defRPr/>
            </a:pPr>
            <a:fld id="{6DB6039C-FE77-4B5C-B451-69D3A0D7CDAA}" type="slidenum">
              <a:rPr lang="el-GR"/>
              <a:pPr>
                <a:defRPr/>
              </a:pPr>
              <a:t>‹#›</a:t>
            </a:fld>
            <a:endParaRPr lang="el-GR"/>
          </a:p>
        </p:txBody>
      </p:sp>
    </p:spTree>
    <p:extLst>
      <p:ext uri="{BB962C8B-B14F-4D97-AF65-F5344CB8AC3E}">
        <p14:creationId xmlns:p14="http://schemas.microsoft.com/office/powerpoint/2010/main" val="3752527344"/>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mn-lt"/>
        <a:ea typeface="+mn-ea"/>
        <a:cs typeface="+mn-cs"/>
      </a:defRPr>
    </a:lvl1pPr>
    <a:lvl2pPr marL="457200" algn="l" rtl="0" fontAlgn="base">
      <a:spcBef>
        <a:spcPct val="30000"/>
      </a:spcBef>
      <a:spcAft>
        <a:spcPct val="0"/>
      </a:spcAft>
      <a:defRPr sz="1200" kern="1200">
        <a:solidFill>
          <a:schemeClr val="tx1"/>
        </a:solidFill>
        <a:latin typeface="+mn-lt"/>
        <a:ea typeface="+mn-ea"/>
        <a:cs typeface="+mn-cs"/>
      </a:defRPr>
    </a:lvl2pPr>
    <a:lvl3pPr marL="914400" algn="l" rtl="0" fontAlgn="base">
      <a:spcBef>
        <a:spcPct val="30000"/>
      </a:spcBef>
      <a:spcAft>
        <a:spcPct val="0"/>
      </a:spcAft>
      <a:defRPr sz="1200" kern="1200">
        <a:solidFill>
          <a:schemeClr val="tx1"/>
        </a:solidFill>
        <a:latin typeface="+mn-lt"/>
        <a:ea typeface="+mn-ea"/>
        <a:cs typeface="+mn-cs"/>
      </a:defRPr>
    </a:lvl3pPr>
    <a:lvl4pPr marL="1371600" algn="l" rtl="0" fontAlgn="base">
      <a:spcBef>
        <a:spcPct val="30000"/>
      </a:spcBef>
      <a:spcAft>
        <a:spcPct val="0"/>
      </a:spcAft>
      <a:defRPr sz="1200" kern="1200">
        <a:solidFill>
          <a:schemeClr val="tx1"/>
        </a:solidFill>
        <a:latin typeface="+mn-lt"/>
        <a:ea typeface="+mn-ea"/>
        <a:cs typeface="+mn-cs"/>
      </a:defRPr>
    </a:lvl4pPr>
    <a:lvl5pPr marL="1828800" algn="l" rtl="0" fontAlgn="base">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Θέση εικόνας διαφάνειας 1"/>
          <p:cNvSpPr>
            <a:spLocks noGrp="1" noRot="1" noChangeAspect="1" noTextEdit="1"/>
          </p:cNvSpPr>
          <p:nvPr>
            <p:ph type="sldImg"/>
          </p:nvPr>
        </p:nvSpPr>
        <p:spPr bwMode="auto">
          <a:noFill/>
          <a:ln>
            <a:solidFill>
              <a:srgbClr val="000000"/>
            </a:solidFill>
            <a:miter lim="800000"/>
            <a:headEnd/>
            <a:tailEnd/>
          </a:ln>
        </p:spPr>
      </p:sp>
      <p:sp>
        <p:nvSpPr>
          <p:cNvPr id="16387" name="Θέση σημειώσεων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l-GR" smtClean="0"/>
          </a:p>
        </p:txBody>
      </p:sp>
      <p:sp>
        <p:nvSpPr>
          <p:cNvPr id="16388" name="Θέση αριθμού διαφάνειας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7594DB76-210C-4B9B-AD17-5496F9749AA4}" type="slidenum">
              <a:rPr lang="el-GR"/>
              <a:pPr/>
              <a:t>1</a:t>
            </a:fld>
            <a:endParaRPr lang="el-G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Διαφάνεια τίτλου">
    <p:bg>
      <p:bgRef idx="1003">
        <a:schemeClr val="bg1"/>
      </p:bgRef>
    </p:bg>
    <p:spTree>
      <p:nvGrpSpPr>
        <p:cNvPr id="1" name=""/>
        <p:cNvGrpSpPr/>
        <p:nvPr/>
      </p:nvGrpSpPr>
      <p:grpSpPr>
        <a:xfrm>
          <a:off x="0" y="0"/>
          <a:ext cx="0" cy="0"/>
          <a:chOff x="0" y="0"/>
          <a:chExt cx="0" cy="0"/>
        </a:xfrm>
      </p:grpSpPr>
      <p:sp>
        <p:nvSpPr>
          <p:cNvPr id="4" name="Ορθογώνιο 9"/>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useBgFill="1">
        <p:nvSpPr>
          <p:cNvPr id="5" name="Στρογγυλεμένο ορθογώνιο 10"/>
          <p:cNvSpPr/>
          <p:nvPr/>
        </p:nvSpPr>
        <p:spPr>
          <a:xfrm>
            <a:off x="65088" y="69850"/>
            <a:ext cx="9013825" cy="6691313"/>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6" name="Ορθογώνιο 11"/>
          <p:cNvSpPr/>
          <p:nvPr/>
        </p:nvSpPr>
        <p:spPr>
          <a:xfrm>
            <a:off x="63500" y="1449388"/>
            <a:ext cx="9020175" cy="1527175"/>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7" name="Ορθογώνιο 12"/>
          <p:cNvSpPr/>
          <p:nvPr/>
        </p:nvSpPr>
        <p:spPr>
          <a:xfrm>
            <a:off x="63500" y="1397000"/>
            <a:ext cx="9020175" cy="120650"/>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0" name="Ορθογώνιο 14"/>
          <p:cNvSpPr/>
          <p:nvPr/>
        </p:nvSpPr>
        <p:spPr>
          <a:xfrm>
            <a:off x="63500" y="2976563"/>
            <a:ext cx="9020175" cy="111125"/>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9" name="Υπότιτλος 8"/>
          <p:cNvSpPr>
            <a:spLocks noGrp="1"/>
          </p:cNvSpPr>
          <p:nvPr>
            <p:ph type="subTitle" idx="1"/>
          </p:nvPr>
        </p:nvSpPr>
        <p:spPr>
          <a:xfrm>
            <a:off x="1295400" y="3200400"/>
            <a:ext cx="6400800" cy="1600200"/>
          </a:xfrm>
        </p:spPr>
        <p:txBody>
          <a:bodyPr/>
          <a:lstStyle>
            <a:lvl1pPr marL="0" indent="0" algn="ctr">
              <a:buNone/>
              <a:defRPr sz="260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l-GR" smtClean="0"/>
              <a:t>Στυλ κύριου υπότιτλου</a:t>
            </a:r>
            <a:endParaRPr lang="en-US"/>
          </a:p>
        </p:txBody>
      </p:sp>
      <p:sp>
        <p:nvSpPr>
          <p:cNvPr id="8" name="Τίτλος 7"/>
          <p:cNvSpPr>
            <a:spLocks noGrp="1"/>
          </p:cNvSpPr>
          <p:nvPr>
            <p:ph type="ctrTitle"/>
          </p:nvPr>
        </p:nvSpPr>
        <p:spPr>
          <a:xfrm>
            <a:off x="457200" y="1505930"/>
            <a:ext cx="8229600" cy="1470025"/>
          </a:xfrm>
        </p:spPr>
        <p:txBody>
          <a:bodyPr anchor="ctr"/>
          <a:lstStyle>
            <a:lvl1pPr algn="ctr">
              <a:defRPr lang="en-US" dirty="0">
                <a:solidFill>
                  <a:srgbClr val="FFFFFF"/>
                </a:solidFill>
              </a:defRPr>
            </a:lvl1pPr>
          </a:lstStyle>
          <a:p>
            <a:r>
              <a:rPr lang="el-GR" smtClean="0"/>
              <a:t>Στυλ κύριου τίτλου</a:t>
            </a:r>
            <a:endParaRPr lang="en-US"/>
          </a:p>
        </p:txBody>
      </p:sp>
      <p:sp>
        <p:nvSpPr>
          <p:cNvPr id="11" name="Θέση ημερομηνίας 27"/>
          <p:cNvSpPr>
            <a:spLocks noGrp="1"/>
          </p:cNvSpPr>
          <p:nvPr>
            <p:ph type="dt" sz="half" idx="10"/>
          </p:nvPr>
        </p:nvSpPr>
        <p:spPr/>
        <p:txBody>
          <a:bodyPr/>
          <a:lstStyle>
            <a:lvl1pPr>
              <a:defRPr/>
            </a:lvl1pPr>
          </a:lstStyle>
          <a:p>
            <a:pPr>
              <a:defRPr/>
            </a:pPr>
            <a:fld id="{32A483B2-13BD-49E6-A3E9-05C4798E9CB6}" type="datetimeFigureOut">
              <a:rPr lang="el-GR"/>
              <a:pPr>
                <a:defRPr/>
              </a:pPr>
              <a:t>8/8/2016</a:t>
            </a:fld>
            <a:endParaRPr lang="el-GR"/>
          </a:p>
        </p:txBody>
      </p:sp>
      <p:sp>
        <p:nvSpPr>
          <p:cNvPr id="12" name="Θέση υποσέλιδου 16"/>
          <p:cNvSpPr>
            <a:spLocks noGrp="1"/>
          </p:cNvSpPr>
          <p:nvPr>
            <p:ph type="ftr" sz="quarter" idx="11"/>
          </p:nvPr>
        </p:nvSpPr>
        <p:spPr/>
        <p:txBody>
          <a:bodyPr/>
          <a:lstStyle>
            <a:lvl1pPr>
              <a:defRPr/>
            </a:lvl1pPr>
          </a:lstStyle>
          <a:p>
            <a:pPr>
              <a:defRPr/>
            </a:pPr>
            <a:endParaRPr lang="el-GR"/>
          </a:p>
        </p:txBody>
      </p:sp>
      <p:sp>
        <p:nvSpPr>
          <p:cNvPr id="13" name="Θέση αριθμού διαφάνειας 28"/>
          <p:cNvSpPr>
            <a:spLocks noGrp="1"/>
          </p:cNvSpPr>
          <p:nvPr>
            <p:ph type="sldNum" sz="quarter" idx="12"/>
          </p:nvPr>
        </p:nvSpPr>
        <p:spPr/>
        <p:txBody>
          <a:bodyPr/>
          <a:lstStyle>
            <a:lvl1pPr>
              <a:defRPr sz="1400">
                <a:solidFill>
                  <a:srgbClr val="FFFFFF"/>
                </a:solidFill>
              </a:defRPr>
            </a:lvl1pPr>
          </a:lstStyle>
          <a:p>
            <a:pPr>
              <a:defRPr/>
            </a:pPr>
            <a:fld id="{530CEAD1-54C5-492B-83F7-157DCB7A7C6C}" type="slidenum">
              <a:rPr lang="el-GR"/>
              <a:pPr>
                <a:defRPr/>
              </a:pPr>
              <a:t>‹#›</a:t>
            </a:fld>
            <a:endParaRPr lang="el-GR"/>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smtClean="0"/>
              <a:t>Στυλ κύριου τίτλου</a:t>
            </a:r>
            <a:endParaRPr lang="en-US"/>
          </a:p>
        </p:txBody>
      </p:sp>
      <p:sp>
        <p:nvSpPr>
          <p:cNvPr id="3" name="Θέση κατακόρυφου κειμένου 2"/>
          <p:cNvSpPr>
            <a:spLocks noGrp="1"/>
          </p:cNvSpPr>
          <p:nvPr>
            <p:ph type="body" orient="vert" idx="1"/>
          </p:nvPr>
        </p:nvSpPr>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a:p>
        </p:txBody>
      </p:sp>
      <p:sp>
        <p:nvSpPr>
          <p:cNvPr id="4" name="Θέση ημερομηνίας 13"/>
          <p:cNvSpPr>
            <a:spLocks noGrp="1"/>
          </p:cNvSpPr>
          <p:nvPr>
            <p:ph type="dt" sz="half" idx="10"/>
          </p:nvPr>
        </p:nvSpPr>
        <p:spPr/>
        <p:txBody>
          <a:bodyPr/>
          <a:lstStyle>
            <a:lvl1pPr>
              <a:defRPr/>
            </a:lvl1pPr>
          </a:lstStyle>
          <a:p>
            <a:pPr>
              <a:defRPr/>
            </a:pPr>
            <a:fld id="{C754283D-CA58-4684-8921-C14CEF6EF151}" type="datetimeFigureOut">
              <a:rPr lang="el-GR"/>
              <a:pPr>
                <a:defRPr/>
              </a:pPr>
              <a:t>8/8/2016</a:t>
            </a:fld>
            <a:endParaRPr lang="el-GR"/>
          </a:p>
        </p:txBody>
      </p:sp>
      <p:sp>
        <p:nvSpPr>
          <p:cNvPr id="5" name="Θέση υποσέλιδου 2"/>
          <p:cNvSpPr>
            <a:spLocks noGrp="1"/>
          </p:cNvSpPr>
          <p:nvPr>
            <p:ph type="ftr" sz="quarter" idx="11"/>
          </p:nvPr>
        </p:nvSpPr>
        <p:spPr/>
        <p:txBody>
          <a:bodyPr/>
          <a:lstStyle>
            <a:lvl1pPr>
              <a:defRPr/>
            </a:lvl1pPr>
          </a:lstStyle>
          <a:p>
            <a:pPr>
              <a:defRPr/>
            </a:pPr>
            <a:endParaRPr lang="el-GR"/>
          </a:p>
        </p:txBody>
      </p:sp>
      <p:sp>
        <p:nvSpPr>
          <p:cNvPr id="6" name="Θέση αριθμού διαφάνειας 22"/>
          <p:cNvSpPr>
            <a:spLocks noGrp="1"/>
          </p:cNvSpPr>
          <p:nvPr>
            <p:ph type="sldNum" sz="quarter" idx="12"/>
          </p:nvPr>
        </p:nvSpPr>
        <p:spPr/>
        <p:txBody>
          <a:bodyPr/>
          <a:lstStyle>
            <a:lvl1pPr>
              <a:defRPr/>
            </a:lvl1pPr>
          </a:lstStyle>
          <a:p>
            <a:pPr>
              <a:defRPr/>
            </a:pPr>
            <a:fld id="{CBDA1A41-3523-4168-B5B2-123F580BE1AB}" type="slidenum">
              <a:rPr lang="el-GR"/>
              <a:pPr>
                <a:defRPr/>
              </a:pPr>
              <a:t>‹#›</a:t>
            </a:fld>
            <a:endParaRPr lang="el-G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Κατακόρυφος τίτλος 1"/>
          <p:cNvSpPr>
            <a:spLocks noGrp="1"/>
          </p:cNvSpPr>
          <p:nvPr>
            <p:ph type="title" orient="vert"/>
          </p:nvPr>
        </p:nvSpPr>
        <p:spPr>
          <a:xfrm>
            <a:off x="6629400" y="274641"/>
            <a:ext cx="2011680" cy="5851525"/>
          </a:xfrm>
        </p:spPr>
        <p:txBody>
          <a:bodyPr vert="eaVert"/>
          <a:lstStyle/>
          <a:p>
            <a:r>
              <a:rPr lang="el-GR" smtClean="0"/>
              <a:t>Στυλ κύριου τίτλου</a:t>
            </a:r>
            <a:endParaRPr lang="en-US"/>
          </a:p>
        </p:txBody>
      </p:sp>
      <p:sp>
        <p:nvSpPr>
          <p:cNvPr id="3" name="Θέση κατακόρυφου κειμένου 2"/>
          <p:cNvSpPr>
            <a:spLocks noGrp="1"/>
          </p:cNvSpPr>
          <p:nvPr>
            <p:ph type="body" orient="vert" idx="1"/>
          </p:nvPr>
        </p:nvSpPr>
        <p:spPr>
          <a:xfrm>
            <a:off x="914400" y="274640"/>
            <a:ext cx="5562600" cy="5851525"/>
          </a:xfrm>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a:p>
        </p:txBody>
      </p:sp>
      <p:sp>
        <p:nvSpPr>
          <p:cNvPr id="4" name="Θέση ημερομηνίας 13"/>
          <p:cNvSpPr>
            <a:spLocks noGrp="1"/>
          </p:cNvSpPr>
          <p:nvPr>
            <p:ph type="dt" sz="half" idx="10"/>
          </p:nvPr>
        </p:nvSpPr>
        <p:spPr/>
        <p:txBody>
          <a:bodyPr/>
          <a:lstStyle>
            <a:lvl1pPr>
              <a:defRPr/>
            </a:lvl1pPr>
          </a:lstStyle>
          <a:p>
            <a:pPr>
              <a:defRPr/>
            </a:pPr>
            <a:fld id="{3565E32A-58D2-4A65-AE03-84C69A39AFC4}" type="datetimeFigureOut">
              <a:rPr lang="el-GR"/>
              <a:pPr>
                <a:defRPr/>
              </a:pPr>
              <a:t>8/8/2016</a:t>
            </a:fld>
            <a:endParaRPr lang="el-GR"/>
          </a:p>
        </p:txBody>
      </p:sp>
      <p:sp>
        <p:nvSpPr>
          <p:cNvPr id="5" name="Θέση υποσέλιδου 2"/>
          <p:cNvSpPr>
            <a:spLocks noGrp="1"/>
          </p:cNvSpPr>
          <p:nvPr>
            <p:ph type="ftr" sz="quarter" idx="11"/>
          </p:nvPr>
        </p:nvSpPr>
        <p:spPr/>
        <p:txBody>
          <a:bodyPr/>
          <a:lstStyle>
            <a:lvl1pPr>
              <a:defRPr/>
            </a:lvl1pPr>
          </a:lstStyle>
          <a:p>
            <a:pPr>
              <a:defRPr/>
            </a:pPr>
            <a:endParaRPr lang="el-GR"/>
          </a:p>
        </p:txBody>
      </p:sp>
      <p:sp>
        <p:nvSpPr>
          <p:cNvPr id="6" name="Θέση αριθμού διαφάνειας 22"/>
          <p:cNvSpPr>
            <a:spLocks noGrp="1"/>
          </p:cNvSpPr>
          <p:nvPr>
            <p:ph type="sldNum" sz="quarter" idx="12"/>
          </p:nvPr>
        </p:nvSpPr>
        <p:spPr/>
        <p:txBody>
          <a:bodyPr/>
          <a:lstStyle>
            <a:lvl1pPr>
              <a:defRPr/>
            </a:lvl1pPr>
          </a:lstStyle>
          <a:p>
            <a:pPr>
              <a:defRPr/>
            </a:pPr>
            <a:fld id="{53C0D378-34B1-42B3-8A87-EC6806D5F228}" type="slidenum">
              <a:rPr lang="el-GR"/>
              <a:pPr>
                <a:defRPr/>
              </a:pPr>
              <a:t>‹#›</a:t>
            </a:fld>
            <a:endParaRPr lang="el-G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Τίτλος 1"/>
          <p:cNvSpPr>
            <a:spLocks noGrp="1"/>
          </p:cNvSpPr>
          <p:nvPr>
            <p:ph type="title"/>
          </p:nvPr>
        </p:nvSpPr>
        <p:spPr>
          <a:noFill/>
          <a:ln w="9525">
            <a:noFill/>
            <a:miter lim="800000"/>
            <a:headEnd/>
            <a:tailEnd/>
          </a:ln>
        </p:spPr>
        <p:txBody>
          <a:bodyPr vert="horz" wrap="square" lIns="91440" tIns="45720" rIns="91440" bIns="91440" numCol="1" anchor="b" anchorCtr="0" compatLnSpc="1">
            <a:prstTxWarp prst="textNoShape">
              <a:avLst/>
            </a:prstTxWarp>
          </a:bodyPr>
          <a:lstStyle>
            <a:lvl1pPr algn="l" rtl="0" eaLnBrk="1" fontAlgn="base" hangingPunct="1">
              <a:spcBef>
                <a:spcPct val="0"/>
              </a:spcBef>
              <a:spcAft>
                <a:spcPct val="0"/>
              </a:spcAft>
              <a:buNone/>
              <a:defRPr lang="en-US" sz="4000" b="0" kern="1200" cap="none" dirty="0">
                <a:solidFill>
                  <a:schemeClr val="tx2"/>
                </a:solidFill>
                <a:latin typeface="+mj-lt"/>
                <a:ea typeface="+mj-ea"/>
                <a:cs typeface="+mj-cs"/>
              </a:defRPr>
            </a:lvl1pPr>
          </a:lstStyle>
          <a:p>
            <a:r>
              <a:rPr lang="el-GR" dirty="0" smtClean="0"/>
              <a:t>Στυλ κύριου τίτλου</a:t>
            </a:r>
            <a:endParaRPr lang="en-US" dirty="0"/>
          </a:p>
        </p:txBody>
      </p:sp>
      <p:sp>
        <p:nvSpPr>
          <p:cNvPr id="8" name="Θέση περιεχομένου 7"/>
          <p:cNvSpPr>
            <a:spLocks noGrp="1"/>
          </p:cNvSpPr>
          <p:nvPr>
            <p:ph sz="quarter" idx="1"/>
          </p:nvPr>
        </p:nvSpPr>
        <p:spPr>
          <a:xfrm>
            <a:off x="914400" y="1447800"/>
            <a:ext cx="7772400" cy="4572000"/>
          </a:xfrm>
        </p:spPr>
        <p:txBody>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a:p>
        </p:txBody>
      </p:sp>
      <p:sp>
        <p:nvSpPr>
          <p:cNvPr id="4" name="Θέση ημερομηνίας 13"/>
          <p:cNvSpPr>
            <a:spLocks noGrp="1"/>
          </p:cNvSpPr>
          <p:nvPr>
            <p:ph type="dt" sz="half" idx="10"/>
          </p:nvPr>
        </p:nvSpPr>
        <p:spPr/>
        <p:txBody>
          <a:bodyPr/>
          <a:lstStyle>
            <a:lvl1pPr>
              <a:defRPr/>
            </a:lvl1pPr>
          </a:lstStyle>
          <a:p>
            <a:pPr>
              <a:defRPr/>
            </a:pPr>
            <a:fld id="{EA03A48C-53C6-420B-9667-065BD8254246}" type="datetimeFigureOut">
              <a:rPr lang="el-GR"/>
              <a:pPr>
                <a:defRPr/>
              </a:pPr>
              <a:t>8/8/2016</a:t>
            </a:fld>
            <a:endParaRPr lang="el-GR"/>
          </a:p>
        </p:txBody>
      </p:sp>
      <p:sp>
        <p:nvSpPr>
          <p:cNvPr id="5" name="Θέση υποσέλιδου 2"/>
          <p:cNvSpPr>
            <a:spLocks noGrp="1"/>
          </p:cNvSpPr>
          <p:nvPr>
            <p:ph type="ftr" sz="quarter" idx="11"/>
          </p:nvPr>
        </p:nvSpPr>
        <p:spPr/>
        <p:txBody>
          <a:bodyPr/>
          <a:lstStyle>
            <a:lvl1pPr>
              <a:defRPr/>
            </a:lvl1pPr>
          </a:lstStyle>
          <a:p>
            <a:pPr>
              <a:defRPr/>
            </a:pPr>
            <a:endParaRPr lang="el-GR"/>
          </a:p>
        </p:txBody>
      </p:sp>
      <p:sp>
        <p:nvSpPr>
          <p:cNvPr id="6" name="Θέση αριθμού διαφάνειας 22"/>
          <p:cNvSpPr>
            <a:spLocks noGrp="1"/>
          </p:cNvSpPr>
          <p:nvPr>
            <p:ph type="sldNum" sz="quarter" idx="12"/>
          </p:nvPr>
        </p:nvSpPr>
        <p:spPr/>
        <p:txBody>
          <a:bodyPr/>
          <a:lstStyle>
            <a:lvl1pPr>
              <a:defRPr/>
            </a:lvl1pPr>
          </a:lstStyle>
          <a:p>
            <a:pPr>
              <a:defRPr/>
            </a:pPr>
            <a:fld id="{41005F31-D392-41A3-B977-357BBE979BE8}" type="slidenum">
              <a:rPr lang="el-GR"/>
              <a:pPr>
                <a:defRPr/>
              </a:pPr>
              <a:t>‹#›</a:t>
            </a:fld>
            <a:endParaRPr lang="el-G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Κεφαλίδα ενότητας">
    <p:bg>
      <p:bgRef idx="1003">
        <a:schemeClr val="bg1"/>
      </p:bgRef>
    </p:bg>
    <p:spTree>
      <p:nvGrpSpPr>
        <p:cNvPr id="1" name=""/>
        <p:cNvGrpSpPr/>
        <p:nvPr/>
      </p:nvGrpSpPr>
      <p:grpSpPr>
        <a:xfrm>
          <a:off x="0" y="0"/>
          <a:ext cx="0" cy="0"/>
          <a:chOff x="0" y="0"/>
          <a:chExt cx="0" cy="0"/>
        </a:xfrm>
      </p:grpSpPr>
      <p:sp>
        <p:nvSpPr>
          <p:cNvPr id="4" name="Ορθογώνιο 9"/>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useBgFill="1">
        <p:nvSpPr>
          <p:cNvPr id="5" name="Στρογγυλεμένο ορθογώνιο 10"/>
          <p:cNvSpPr/>
          <p:nvPr/>
        </p:nvSpPr>
        <p:spPr>
          <a:xfrm>
            <a:off x="65313" y="69755"/>
            <a:ext cx="9013372" cy="6692201"/>
          </a:xfrm>
          <a:prstGeom prst="roundRect">
            <a:avLst>
              <a:gd name="adj" fmla="val 4929"/>
            </a:avLst>
          </a:prstGeom>
          <a:ln w="6350" cap="sq" cmpd="sng" algn="ctr">
            <a:solidFill>
              <a:schemeClr val="accent1">
                <a:lumMod val="75000"/>
              </a:schemeClr>
            </a:solidFill>
            <a:prstDash val="solid"/>
          </a:ln>
          <a:effectLst/>
        </p:spPr>
        <p:style>
          <a:lnRef idx="3">
            <a:schemeClr val="lt1"/>
          </a:lnRef>
          <a:fillRef idx="1003">
            <a:schemeClr val="l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6" name="Ορθογώνιο 11"/>
          <p:cNvSpPr/>
          <p:nvPr/>
        </p:nvSpPr>
        <p:spPr>
          <a:xfrm flipV="1">
            <a:off x="69850" y="2376488"/>
            <a:ext cx="9013825" cy="92075"/>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7" name="Ορθογώνιο 12"/>
          <p:cNvSpPr/>
          <p:nvPr/>
        </p:nvSpPr>
        <p:spPr>
          <a:xfrm>
            <a:off x="69850" y="2341563"/>
            <a:ext cx="9013825" cy="46037"/>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8" name="Ορθογώνιο 14"/>
          <p:cNvSpPr/>
          <p:nvPr/>
        </p:nvSpPr>
        <p:spPr>
          <a:xfrm>
            <a:off x="68263" y="2468563"/>
            <a:ext cx="9015412" cy="46037"/>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 name="Τίτλος 1"/>
          <p:cNvSpPr>
            <a:spLocks noGrp="1"/>
          </p:cNvSpPr>
          <p:nvPr>
            <p:ph type="title"/>
          </p:nvPr>
        </p:nvSpPr>
        <p:spPr>
          <a:xfrm>
            <a:off x="722313" y="952500"/>
            <a:ext cx="7772400" cy="1362075"/>
          </a:xfrm>
          <a:ln>
            <a:solidFill>
              <a:srgbClr val="C00000"/>
            </a:solidFill>
          </a:ln>
        </p:spPr>
        <p:txBody>
          <a:bodyPr/>
          <a:lstStyle>
            <a:lvl1pPr algn="l">
              <a:buNone/>
              <a:defRPr sz="4000" b="0" cap="none"/>
            </a:lvl1pPr>
          </a:lstStyle>
          <a:p>
            <a:r>
              <a:rPr lang="el-GR" smtClean="0"/>
              <a:t>Στυλ κύριου τίτλου</a:t>
            </a:r>
            <a:endParaRPr lang="en-US"/>
          </a:p>
        </p:txBody>
      </p:sp>
      <p:sp>
        <p:nvSpPr>
          <p:cNvPr id="3" name="Θέση κειμένου 2"/>
          <p:cNvSpPr>
            <a:spLocks noGrp="1"/>
          </p:cNvSpPr>
          <p:nvPr>
            <p:ph type="body" idx="1"/>
          </p:nvPr>
        </p:nvSpPr>
        <p:spPr>
          <a:xfrm>
            <a:off x="722313" y="2547938"/>
            <a:ext cx="7772400" cy="1338262"/>
          </a:xfrm>
        </p:spPr>
        <p:txBody>
          <a:bodyPr/>
          <a:lstStyle>
            <a:lvl1pPr marL="0" indent="0">
              <a:buNone/>
              <a:defRPr sz="24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el-GR" smtClean="0"/>
              <a:t>Στυλ υποδείγματος κειμένου</a:t>
            </a:r>
          </a:p>
        </p:txBody>
      </p:sp>
      <p:sp>
        <p:nvSpPr>
          <p:cNvPr id="9" name="Θέση ημερομηνίας 3"/>
          <p:cNvSpPr>
            <a:spLocks noGrp="1"/>
          </p:cNvSpPr>
          <p:nvPr>
            <p:ph type="dt" sz="half" idx="10"/>
          </p:nvPr>
        </p:nvSpPr>
        <p:spPr/>
        <p:txBody>
          <a:bodyPr/>
          <a:lstStyle>
            <a:lvl1pPr>
              <a:defRPr/>
            </a:lvl1pPr>
          </a:lstStyle>
          <a:p>
            <a:pPr>
              <a:defRPr/>
            </a:pPr>
            <a:fld id="{CE17B705-7E8C-48F7-B728-F07026C2A529}" type="datetimeFigureOut">
              <a:rPr lang="el-GR"/>
              <a:pPr>
                <a:defRPr/>
              </a:pPr>
              <a:t>8/8/2016</a:t>
            </a:fld>
            <a:endParaRPr lang="el-GR"/>
          </a:p>
        </p:txBody>
      </p:sp>
      <p:sp>
        <p:nvSpPr>
          <p:cNvPr id="10" name="Θέση υποσέλιδου 4"/>
          <p:cNvSpPr>
            <a:spLocks noGrp="1"/>
          </p:cNvSpPr>
          <p:nvPr>
            <p:ph type="ftr" sz="quarter" idx="11"/>
          </p:nvPr>
        </p:nvSpPr>
        <p:spPr>
          <a:xfrm>
            <a:off x="800100" y="6172200"/>
            <a:ext cx="4000500" cy="457200"/>
          </a:xfrm>
        </p:spPr>
        <p:txBody>
          <a:bodyPr/>
          <a:lstStyle>
            <a:lvl1pPr>
              <a:defRPr/>
            </a:lvl1pPr>
          </a:lstStyle>
          <a:p>
            <a:pPr>
              <a:defRPr/>
            </a:pPr>
            <a:endParaRPr lang="el-GR"/>
          </a:p>
        </p:txBody>
      </p:sp>
      <p:sp>
        <p:nvSpPr>
          <p:cNvPr id="11" name="Θέση αριθμού διαφάνειας 5"/>
          <p:cNvSpPr>
            <a:spLocks noGrp="1"/>
          </p:cNvSpPr>
          <p:nvPr>
            <p:ph type="sldNum" sz="quarter" idx="12"/>
          </p:nvPr>
        </p:nvSpPr>
        <p:spPr>
          <a:xfrm>
            <a:off x="146050" y="6208713"/>
            <a:ext cx="457200" cy="457200"/>
          </a:xfrm>
        </p:spPr>
        <p:txBody>
          <a:bodyPr/>
          <a:lstStyle>
            <a:lvl1pPr>
              <a:defRPr/>
            </a:lvl1pPr>
          </a:lstStyle>
          <a:p>
            <a:pPr>
              <a:defRPr/>
            </a:pPr>
            <a:fld id="{C77D77C7-DD9C-4B76-9FC5-D631E1C84B8F}" type="slidenum">
              <a:rPr lang="el-GR"/>
              <a:pPr>
                <a:defRPr/>
              </a:pPr>
              <a:t>‹#›</a:t>
            </a:fld>
            <a:endParaRPr lang="el-GR"/>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smtClean="0"/>
              <a:t>Στυλ κύριου τίτλου</a:t>
            </a:r>
            <a:endParaRPr lang="en-US"/>
          </a:p>
        </p:txBody>
      </p:sp>
      <p:sp>
        <p:nvSpPr>
          <p:cNvPr id="9" name="Θέση περιεχομένου 8"/>
          <p:cNvSpPr>
            <a:spLocks noGrp="1"/>
          </p:cNvSpPr>
          <p:nvPr>
            <p:ph sz="quarter" idx="1"/>
          </p:nvPr>
        </p:nvSpPr>
        <p:spPr>
          <a:xfrm>
            <a:off x="914400" y="1447800"/>
            <a:ext cx="3749040" cy="4572000"/>
          </a:xfrm>
        </p:spPr>
        <p:txBody>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a:p>
        </p:txBody>
      </p:sp>
      <p:sp>
        <p:nvSpPr>
          <p:cNvPr id="11" name="Θέση περιεχομένου 10"/>
          <p:cNvSpPr>
            <a:spLocks noGrp="1"/>
          </p:cNvSpPr>
          <p:nvPr>
            <p:ph sz="quarter" idx="2"/>
          </p:nvPr>
        </p:nvSpPr>
        <p:spPr>
          <a:xfrm>
            <a:off x="4933950" y="1447800"/>
            <a:ext cx="3749040" cy="4572000"/>
          </a:xfrm>
        </p:spPr>
        <p:txBody>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a:p>
        </p:txBody>
      </p:sp>
      <p:sp>
        <p:nvSpPr>
          <p:cNvPr id="5" name="Θέση ημερομηνίας 13"/>
          <p:cNvSpPr>
            <a:spLocks noGrp="1"/>
          </p:cNvSpPr>
          <p:nvPr>
            <p:ph type="dt" sz="half" idx="10"/>
          </p:nvPr>
        </p:nvSpPr>
        <p:spPr/>
        <p:txBody>
          <a:bodyPr/>
          <a:lstStyle>
            <a:lvl1pPr>
              <a:defRPr/>
            </a:lvl1pPr>
          </a:lstStyle>
          <a:p>
            <a:pPr>
              <a:defRPr/>
            </a:pPr>
            <a:fld id="{74AE6602-0530-4BA9-AD43-9ADBD964B29B}" type="datetimeFigureOut">
              <a:rPr lang="el-GR"/>
              <a:pPr>
                <a:defRPr/>
              </a:pPr>
              <a:t>8/8/2016</a:t>
            </a:fld>
            <a:endParaRPr lang="el-GR"/>
          </a:p>
        </p:txBody>
      </p:sp>
      <p:sp>
        <p:nvSpPr>
          <p:cNvPr id="6" name="Θέση υποσέλιδου 2"/>
          <p:cNvSpPr>
            <a:spLocks noGrp="1"/>
          </p:cNvSpPr>
          <p:nvPr>
            <p:ph type="ftr" sz="quarter" idx="11"/>
          </p:nvPr>
        </p:nvSpPr>
        <p:spPr/>
        <p:txBody>
          <a:bodyPr/>
          <a:lstStyle>
            <a:lvl1pPr>
              <a:defRPr/>
            </a:lvl1pPr>
          </a:lstStyle>
          <a:p>
            <a:pPr>
              <a:defRPr/>
            </a:pPr>
            <a:endParaRPr lang="el-GR"/>
          </a:p>
        </p:txBody>
      </p:sp>
      <p:sp>
        <p:nvSpPr>
          <p:cNvPr id="7" name="Θέση αριθμού διαφάνειας 22"/>
          <p:cNvSpPr>
            <a:spLocks noGrp="1"/>
          </p:cNvSpPr>
          <p:nvPr>
            <p:ph type="sldNum" sz="quarter" idx="12"/>
          </p:nvPr>
        </p:nvSpPr>
        <p:spPr/>
        <p:txBody>
          <a:bodyPr/>
          <a:lstStyle>
            <a:lvl1pPr>
              <a:defRPr/>
            </a:lvl1pPr>
          </a:lstStyle>
          <a:p>
            <a:pPr>
              <a:defRPr/>
            </a:pPr>
            <a:fld id="{CD87C61A-A659-4B1E-B6BE-8995E699B900}" type="slidenum">
              <a:rPr lang="el-GR"/>
              <a:pPr>
                <a:defRPr/>
              </a:pPr>
              <a:t>‹#›</a:t>
            </a:fld>
            <a:endParaRPr lang="el-G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Τίτλος 1"/>
          <p:cNvSpPr>
            <a:spLocks noGrp="1"/>
          </p:cNvSpPr>
          <p:nvPr>
            <p:ph type="title"/>
          </p:nvPr>
        </p:nvSpPr>
        <p:spPr>
          <a:xfrm>
            <a:off x="914400" y="273050"/>
            <a:ext cx="7772400" cy="1143000"/>
          </a:xfrm>
        </p:spPr>
        <p:txBody>
          <a:bodyPr/>
          <a:lstStyle>
            <a:lvl1pPr>
              <a:defRPr/>
            </a:lvl1pPr>
          </a:lstStyle>
          <a:p>
            <a:r>
              <a:rPr lang="el-GR" smtClean="0"/>
              <a:t>Στυλ κύριου τίτλου</a:t>
            </a:r>
            <a:endParaRPr lang="en-US"/>
          </a:p>
        </p:txBody>
      </p:sp>
      <p:sp>
        <p:nvSpPr>
          <p:cNvPr id="3" name="Θέση κειμένου 2"/>
          <p:cNvSpPr>
            <a:spLocks noGrp="1"/>
          </p:cNvSpPr>
          <p:nvPr>
            <p:ph type="body" idx="1"/>
          </p:nvPr>
        </p:nvSpPr>
        <p:spPr>
          <a:xfrm>
            <a:off x="914400" y="1447800"/>
            <a:ext cx="3733800" cy="762000"/>
          </a:xfrm>
          <a:noFill/>
          <a:ln w="12700" cap="sq" cmpd="sng" algn="ctr">
            <a:noFill/>
            <a:prstDash val="solid"/>
          </a:ln>
        </p:spPr>
        <p:txBody>
          <a:bodyPr anchor="b">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a:r>
              <a:rPr lang="el-GR" smtClean="0"/>
              <a:t>Στυλ υποδείγματος κειμένου</a:t>
            </a:r>
          </a:p>
        </p:txBody>
      </p:sp>
      <p:sp>
        <p:nvSpPr>
          <p:cNvPr id="4" name="Θέση κειμένου 3"/>
          <p:cNvSpPr>
            <a:spLocks noGrp="1"/>
          </p:cNvSpPr>
          <p:nvPr>
            <p:ph type="body" sz="half" idx="3"/>
          </p:nvPr>
        </p:nvSpPr>
        <p:spPr>
          <a:xfrm>
            <a:off x="4953000" y="1447800"/>
            <a:ext cx="3733800" cy="762000"/>
          </a:xfrm>
          <a:noFill/>
          <a:ln w="12700" cap="sq" cmpd="sng" algn="ctr">
            <a:noFill/>
            <a:prstDash val="solid"/>
          </a:ln>
        </p:spPr>
        <p:txBody>
          <a:bodyPr anchor="b">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a:r>
              <a:rPr lang="el-GR" smtClean="0"/>
              <a:t>Στυλ υποδείγματος κειμένου</a:t>
            </a:r>
          </a:p>
        </p:txBody>
      </p:sp>
      <p:sp>
        <p:nvSpPr>
          <p:cNvPr id="11" name="Θέση περιεχομένου 10"/>
          <p:cNvSpPr>
            <a:spLocks noGrp="1"/>
          </p:cNvSpPr>
          <p:nvPr>
            <p:ph sz="half" idx="2"/>
          </p:nvPr>
        </p:nvSpPr>
        <p:spPr>
          <a:xfrm>
            <a:off x="914400" y="2247900"/>
            <a:ext cx="3733800" cy="3886200"/>
          </a:xfrm>
        </p:spPr>
        <p:txBody>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a:p>
        </p:txBody>
      </p:sp>
      <p:sp>
        <p:nvSpPr>
          <p:cNvPr id="13" name="Θέση περιεχομένου 12"/>
          <p:cNvSpPr>
            <a:spLocks noGrp="1"/>
          </p:cNvSpPr>
          <p:nvPr>
            <p:ph sz="half" idx="4"/>
          </p:nvPr>
        </p:nvSpPr>
        <p:spPr>
          <a:xfrm>
            <a:off x="4953000" y="2247900"/>
            <a:ext cx="3733800" cy="3886200"/>
          </a:xfrm>
        </p:spPr>
        <p:txBody>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a:p>
        </p:txBody>
      </p:sp>
      <p:sp>
        <p:nvSpPr>
          <p:cNvPr id="7" name="Θέση ημερομηνίας 13"/>
          <p:cNvSpPr>
            <a:spLocks noGrp="1"/>
          </p:cNvSpPr>
          <p:nvPr>
            <p:ph type="dt" sz="half" idx="10"/>
          </p:nvPr>
        </p:nvSpPr>
        <p:spPr/>
        <p:txBody>
          <a:bodyPr/>
          <a:lstStyle>
            <a:lvl1pPr>
              <a:defRPr/>
            </a:lvl1pPr>
          </a:lstStyle>
          <a:p>
            <a:pPr>
              <a:defRPr/>
            </a:pPr>
            <a:fld id="{A3A3C9A8-3A7A-4DFE-B3F1-A2DD0D63A920}" type="datetimeFigureOut">
              <a:rPr lang="el-GR"/>
              <a:pPr>
                <a:defRPr/>
              </a:pPr>
              <a:t>8/8/2016</a:t>
            </a:fld>
            <a:endParaRPr lang="el-GR"/>
          </a:p>
        </p:txBody>
      </p:sp>
      <p:sp>
        <p:nvSpPr>
          <p:cNvPr id="8" name="Θέση υποσέλιδου 2"/>
          <p:cNvSpPr>
            <a:spLocks noGrp="1"/>
          </p:cNvSpPr>
          <p:nvPr>
            <p:ph type="ftr" sz="quarter" idx="11"/>
          </p:nvPr>
        </p:nvSpPr>
        <p:spPr/>
        <p:txBody>
          <a:bodyPr/>
          <a:lstStyle>
            <a:lvl1pPr>
              <a:defRPr/>
            </a:lvl1pPr>
          </a:lstStyle>
          <a:p>
            <a:pPr>
              <a:defRPr/>
            </a:pPr>
            <a:endParaRPr lang="el-GR"/>
          </a:p>
        </p:txBody>
      </p:sp>
      <p:sp>
        <p:nvSpPr>
          <p:cNvPr id="9" name="Θέση αριθμού διαφάνειας 22"/>
          <p:cNvSpPr>
            <a:spLocks noGrp="1"/>
          </p:cNvSpPr>
          <p:nvPr>
            <p:ph type="sldNum" sz="quarter" idx="12"/>
          </p:nvPr>
        </p:nvSpPr>
        <p:spPr/>
        <p:txBody>
          <a:bodyPr/>
          <a:lstStyle>
            <a:lvl1pPr>
              <a:defRPr/>
            </a:lvl1pPr>
          </a:lstStyle>
          <a:p>
            <a:pPr>
              <a:defRPr/>
            </a:pPr>
            <a:fld id="{E6C188C5-FCB8-43BA-9039-FF46A34DDCDC}" type="slidenum">
              <a:rPr lang="el-GR"/>
              <a:pPr>
                <a:defRPr/>
              </a:pPr>
              <a:t>‹#›</a:t>
            </a:fld>
            <a:endParaRPr lang="el-G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smtClean="0"/>
              <a:t>Στυλ κύριου τίτλου</a:t>
            </a:r>
            <a:endParaRPr lang="en-US"/>
          </a:p>
        </p:txBody>
      </p:sp>
      <p:sp>
        <p:nvSpPr>
          <p:cNvPr id="3" name="Θέση ημερομηνίας 13"/>
          <p:cNvSpPr>
            <a:spLocks noGrp="1"/>
          </p:cNvSpPr>
          <p:nvPr>
            <p:ph type="dt" sz="half" idx="10"/>
          </p:nvPr>
        </p:nvSpPr>
        <p:spPr/>
        <p:txBody>
          <a:bodyPr/>
          <a:lstStyle>
            <a:lvl1pPr>
              <a:defRPr/>
            </a:lvl1pPr>
          </a:lstStyle>
          <a:p>
            <a:pPr>
              <a:defRPr/>
            </a:pPr>
            <a:fld id="{FF59D54F-441B-4083-8D94-8813D2F2F42D}" type="datetimeFigureOut">
              <a:rPr lang="el-GR"/>
              <a:pPr>
                <a:defRPr/>
              </a:pPr>
              <a:t>8/8/2016</a:t>
            </a:fld>
            <a:endParaRPr lang="el-GR"/>
          </a:p>
        </p:txBody>
      </p:sp>
      <p:sp>
        <p:nvSpPr>
          <p:cNvPr id="4" name="Θέση υποσέλιδου 2"/>
          <p:cNvSpPr>
            <a:spLocks noGrp="1"/>
          </p:cNvSpPr>
          <p:nvPr>
            <p:ph type="ftr" sz="quarter" idx="11"/>
          </p:nvPr>
        </p:nvSpPr>
        <p:spPr/>
        <p:txBody>
          <a:bodyPr/>
          <a:lstStyle>
            <a:lvl1pPr>
              <a:defRPr/>
            </a:lvl1pPr>
          </a:lstStyle>
          <a:p>
            <a:pPr>
              <a:defRPr/>
            </a:pPr>
            <a:endParaRPr lang="el-GR"/>
          </a:p>
        </p:txBody>
      </p:sp>
      <p:sp>
        <p:nvSpPr>
          <p:cNvPr id="5" name="Θέση αριθμού διαφάνειας 22"/>
          <p:cNvSpPr>
            <a:spLocks noGrp="1"/>
          </p:cNvSpPr>
          <p:nvPr>
            <p:ph type="sldNum" sz="quarter" idx="12"/>
          </p:nvPr>
        </p:nvSpPr>
        <p:spPr/>
        <p:txBody>
          <a:bodyPr/>
          <a:lstStyle>
            <a:lvl1pPr>
              <a:defRPr/>
            </a:lvl1pPr>
          </a:lstStyle>
          <a:p>
            <a:pPr>
              <a:defRPr/>
            </a:pPr>
            <a:fld id="{1E0B6BC2-DBE7-45C4-8432-2624E7DA8C4E}" type="slidenum">
              <a:rPr lang="el-GR"/>
              <a:pPr>
                <a:defRPr/>
              </a:pPr>
              <a:t>‹#›</a:t>
            </a:fld>
            <a:endParaRPr lang="el-G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
        <p:nvSpPr>
          <p:cNvPr id="2" name="Θέση ημερομηνίας 13"/>
          <p:cNvSpPr>
            <a:spLocks noGrp="1"/>
          </p:cNvSpPr>
          <p:nvPr>
            <p:ph type="dt" sz="half" idx="10"/>
          </p:nvPr>
        </p:nvSpPr>
        <p:spPr/>
        <p:txBody>
          <a:bodyPr/>
          <a:lstStyle>
            <a:lvl1pPr>
              <a:defRPr/>
            </a:lvl1pPr>
          </a:lstStyle>
          <a:p>
            <a:pPr>
              <a:defRPr/>
            </a:pPr>
            <a:fld id="{EFA80667-E2C8-43F7-9EEA-ACE7B0E51926}" type="datetimeFigureOut">
              <a:rPr lang="el-GR"/>
              <a:pPr>
                <a:defRPr/>
              </a:pPr>
              <a:t>8/8/2016</a:t>
            </a:fld>
            <a:endParaRPr lang="el-GR"/>
          </a:p>
        </p:txBody>
      </p:sp>
      <p:sp>
        <p:nvSpPr>
          <p:cNvPr id="3" name="Θέση υποσέλιδου 2"/>
          <p:cNvSpPr>
            <a:spLocks noGrp="1"/>
          </p:cNvSpPr>
          <p:nvPr>
            <p:ph type="ftr" sz="quarter" idx="11"/>
          </p:nvPr>
        </p:nvSpPr>
        <p:spPr/>
        <p:txBody>
          <a:bodyPr/>
          <a:lstStyle>
            <a:lvl1pPr>
              <a:defRPr/>
            </a:lvl1pPr>
          </a:lstStyle>
          <a:p>
            <a:pPr>
              <a:defRPr/>
            </a:pPr>
            <a:endParaRPr lang="el-GR"/>
          </a:p>
        </p:txBody>
      </p:sp>
      <p:sp>
        <p:nvSpPr>
          <p:cNvPr id="4" name="Θέση αριθμού διαφάνειας 22"/>
          <p:cNvSpPr>
            <a:spLocks noGrp="1"/>
          </p:cNvSpPr>
          <p:nvPr>
            <p:ph type="sldNum" sz="quarter" idx="12"/>
          </p:nvPr>
        </p:nvSpPr>
        <p:spPr/>
        <p:txBody>
          <a:bodyPr/>
          <a:lstStyle>
            <a:lvl1pPr>
              <a:defRPr/>
            </a:lvl1pPr>
          </a:lstStyle>
          <a:p>
            <a:pPr>
              <a:defRPr/>
            </a:pPr>
            <a:fld id="{1CADAFB6-E21A-4B76-859A-DCF4F38FEDA4}" type="slidenum">
              <a:rPr lang="el-GR"/>
              <a:pPr>
                <a:defRPr/>
              </a:pPr>
              <a:t>‹#›</a:t>
            </a:fld>
            <a:endParaRPr lang="el-G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5" name="Ορθογώνιο 9"/>
          <p:cNvSpPr/>
          <p:nvPr/>
        </p:nvSpPr>
        <p:spPr>
          <a:xfrm>
            <a:off x="0" y="0"/>
            <a:ext cx="9144000" cy="6858000"/>
          </a:xfrm>
          <a:prstGeom prst="rect">
            <a:avLst/>
          </a:prstGeom>
          <a:solidFill>
            <a:srgbClr val="FFFFFF"/>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useBgFill="1">
        <p:nvSpPr>
          <p:cNvPr id="6" name="Στρογγυλεμένο ορθογώνιο 10"/>
          <p:cNvSpPr/>
          <p:nvPr/>
        </p:nvSpPr>
        <p:spPr>
          <a:xfrm>
            <a:off x="63500" y="69850"/>
            <a:ext cx="9013825" cy="6692900"/>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 name="Τίτλος 1"/>
          <p:cNvSpPr>
            <a:spLocks noGrp="1"/>
          </p:cNvSpPr>
          <p:nvPr>
            <p:ph type="title"/>
          </p:nvPr>
        </p:nvSpPr>
        <p:spPr>
          <a:xfrm>
            <a:off x="914400" y="273050"/>
            <a:ext cx="7772400" cy="1143000"/>
          </a:xfrm>
        </p:spPr>
        <p:txBody>
          <a:bodyPr/>
          <a:lstStyle>
            <a:lvl1pPr algn="l">
              <a:buNone/>
              <a:defRPr sz="4000" b="0"/>
            </a:lvl1pPr>
          </a:lstStyle>
          <a:p>
            <a:r>
              <a:rPr lang="el-GR" smtClean="0"/>
              <a:t>Στυλ κύριου τίτλου</a:t>
            </a:r>
            <a:endParaRPr lang="en-US"/>
          </a:p>
        </p:txBody>
      </p:sp>
      <p:sp>
        <p:nvSpPr>
          <p:cNvPr id="3" name="Θέση κειμένου 2"/>
          <p:cNvSpPr>
            <a:spLocks noGrp="1"/>
          </p:cNvSpPr>
          <p:nvPr>
            <p:ph type="body" idx="2"/>
          </p:nvPr>
        </p:nvSpPr>
        <p:spPr>
          <a:xfrm>
            <a:off x="914400" y="1600200"/>
            <a:ext cx="1905000" cy="4495800"/>
          </a:xfrm>
        </p:spPr>
        <p:txBody>
          <a:bodyPr/>
          <a:lstStyle>
            <a:lvl1pPr marL="0" indent="0">
              <a:buNone/>
              <a:defRPr sz="1800"/>
            </a:lvl1pPr>
            <a:lvl2pPr>
              <a:buNone/>
              <a:defRPr sz="1200"/>
            </a:lvl2pPr>
            <a:lvl3pPr>
              <a:buNone/>
              <a:defRPr sz="1000"/>
            </a:lvl3pPr>
            <a:lvl4pPr>
              <a:buNone/>
              <a:defRPr sz="900"/>
            </a:lvl4pPr>
            <a:lvl5pPr>
              <a:buNone/>
              <a:defRPr sz="900"/>
            </a:lvl5pPr>
          </a:lstStyle>
          <a:p>
            <a:pPr lvl="0"/>
            <a:r>
              <a:rPr lang="el-GR" smtClean="0"/>
              <a:t>Στυλ υποδείγματος κειμένου</a:t>
            </a:r>
          </a:p>
        </p:txBody>
      </p:sp>
      <p:sp>
        <p:nvSpPr>
          <p:cNvPr id="11" name="Θέση περιεχομένου 10"/>
          <p:cNvSpPr>
            <a:spLocks noGrp="1"/>
          </p:cNvSpPr>
          <p:nvPr>
            <p:ph sz="quarter" idx="1"/>
          </p:nvPr>
        </p:nvSpPr>
        <p:spPr>
          <a:xfrm>
            <a:off x="2971800" y="1600200"/>
            <a:ext cx="5715000" cy="4495800"/>
          </a:xfrm>
        </p:spPr>
        <p:txBody>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a:p>
        </p:txBody>
      </p:sp>
      <p:sp>
        <p:nvSpPr>
          <p:cNvPr id="7" name="Θέση ημερομηνίας 4"/>
          <p:cNvSpPr>
            <a:spLocks noGrp="1"/>
          </p:cNvSpPr>
          <p:nvPr>
            <p:ph type="dt" sz="half" idx="10"/>
          </p:nvPr>
        </p:nvSpPr>
        <p:spPr/>
        <p:txBody>
          <a:bodyPr/>
          <a:lstStyle>
            <a:lvl1pPr>
              <a:defRPr/>
            </a:lvl1pPr>
          </a:lstStyle>
          <a:p>
            <a:pPr>
              <a:defRPr/>
            </a:pPr>
            <a:fld id="{23C44387-0A9C-4220-AC70-25E49A2B50E2}" type="datetimeFigureOut">
              <a:rPr lang="el-GR"/>
              <a:pPr>
                <a:defRPr/>
              </a:pPr>
              <a:t>8/8/2016</a:t>
            </a:fld>
            <a:endParaRPr lang="el-GR"/>
          </a:p>
        </p:txBody>
      </p:sp>
      <p:sp>
        <p:nvSpPr>
          <p:cNvPr id="8" name="Θέση υποσέλιδου 5"/>
          <p:cNvSpPr>
            <a:spLocks noGrp="1"/>
          </p:cNvSpPr>
          <p:nvPr>
            <p:ph type="ftr" sz="quarter" idx="11"/>
          </p:nvPr>
        </p:nvSpPr>
        <p:spPr/>
        <p:txBody>
          <a:bodyPr/>
          <a:lstStyle>
            <a:lvl1pPr>
              <a:defRPr/>
            </a:lvl1pPr>
          </a:lstStyle>
          <a:p>
            <a:pPr>
              <a:defRPr/>
            </a:pPr>
            <a:endParaRPr lang="el-GR"/>
          </a:p>
        </p:txBody>
      </p:sp>
      <p:sp>
        <p:nvSpPr>
          <p:cNvPr id="9" name="Θέση αριθμού διαφάνειας 6"/>
          <p:cNvSpPr>
            <a:spLocks noGrp="1"/>
          </p:cNvSpPr>
          <p:nvPr>
            <p:ph type="sldNum" sz="quarter" idx="12"/>
          </p:nvPr>
        </p:nvSpPr>
        <p:spPr/>
        <p:txBody>
          <a:bodyPr/>
          <a:lstStyle>
            <a:lvl1pPr>
              <a:defRPr/>
            </a:lvl1pPr>
          </a:lstStyle>
          <a:p>
            <a:pPr>
              <a:defRPr/>
            </a:pPr>
            <a:fld id="{7BD0E6BC-88EB-4892-8CD7-7C710DD4B19D}" type="slidenum">
              <a:rPr lang="el-GR"/>
              <a:pPr>
                <a:defRPr/>
              </a:pPr>
              <a:t>‹#›</a:t>
            </a:fld>
            <a:endParaRPr lang="el-G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5" name="Ορθογώνιο 9"/>
          <p:cNvSpPr/>
          <p:nvPr/>
        </p:nvSpPr>
        <p:spPr>
          <a:xfrm flipV="1">
            <a:off x="68263" y="4683125"/>
            <a:ext cx="9007475" cy="92075"/>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6" name="Ορθογώνιο 10"/>
          <p:cNvSpPr/>
          <p:nvPr/>
        </p:nvSpPr>
        <p:spPr>
          <a:xfrm>
            <a:off x="68263" y="4649788"/>
            <a:ext cx="9007475" cy="46037"/>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7" name="Ορθογώνιο 11"/>
          <p:cNvSpPr/>
          <p:nvPr/>
        </p:nvSpPr>
        <p:spPr>
          <a:xfrm>
            <a:off x="68263" y="4773613"/>
            <a:ext cx="9007475" cy="47625"/>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 name="Τίτλος 1"/>
          <p:cNvSpPr>
            <a:spLocks noGrp="1"/>
          </p:cNvSpPr>
          <p:nvPr>
            <p:ph type="title"/>
          </p:nvPr>
        </p:nvSpPr>
        <p:spPr>
          <a:xfrm>
            <a:off x="914400" y="4900550"/>
            <a:ext cx="7315200" cy="522288"/>
          </a:xfrm>
        </p:spPr>
        <p:txBody>
          <a:bodyPr anchor="ctr">
            <a:noAutofit/>
          </a:bodyPr>
          <a:lstStyle>
            <a:lvl1pPr algn="l">
              <a:buNone/>
              <a:defRPr sz="2800" b="0"/>
            </a:lvl1pPr>
          </a:lstStyle>
          <a:p>
            <a:r>
              <a:rPr lang="el-GR" smtClean="0"/>
              <a:t>Στυλ κύριου τίτλου</a:t>
            </a:r>
            <a:endParaRPr lang="en-US"/>
          </a:p>
        </p:txBody>
      </p:sp>
      <p:sp>
        <p:nvSpPr>
          <p:cNvPr id="4" name="Θέση κειμένου 3"/>
          <p:cNvSpPr>
            <a:spLocks noGrp="1"/>
          </p:cNvSpPr>
          <p:nvPr>
            <p:ph type="body" sz="half" idx="2"/>
          </p:nvPr>
        </p:nvSpPr>
        <p:spPr>
          <a:xfrm>
            <a:off x="914400" y="5445825"/>
            <a:ext cx="7315200" cy="685800"/>
          </a:xfrm>
        </p:spPr>
        <p:txBody>
          <a:bodyPr/>
          <a:lstStyle>
            <a:lvl1pPr marL="0" indent="0">
              <a:buFontTx/>
              <a:buNone/>
              <a:defRPr sz="1600"/>
            </a:lvl1pPr>
            <a:lvl2pPr>
              <a:defRPr sz="1200"/>
            </a:lvl2pPr>
            <a:lvl3pPr>
              <a:defRPr sz="1000"/>
            </a:lvl3pPr>
            <a:lvl4pPr>
              <a:defRPr sz="900"/>
            </a:lvl4pPr>
            <a:lvl5pPr>
              <a:defRPr sz="900"/>
            </a:lvl5pPr>
          </a:lstStyle>
          <a:p>
            <a:pPr lvl="0"/>
            <a:r>
              <a:rPr lang="el-GR" smtClean="0"/>
              <a:t>Στυλ υποδείγματος κειμένου</a:t>
            </a:r>
          </a:p>
        </p:txBody>
      </p:sp>
      <p:sp>
        <p:nvSpPr>
          <p:cNvPr id="3" name="Θέση εικόνας 2"/>
          <p:cNvSpPr>
            <a:spLocks noGrp="1"/>
          </p:cNvSpPr>
          <p:nvPr>
            <p:ph type="pic" idx="1"/>
          </p:nvPr>
        </p:nvSpPr>
        <p:spPr>
          <a:xfrm>
            <a:off x="68308" y="66675"/>
            <a:ext cx="9001873" cy="4581525"/>
          </a:xfrm>
          <a:prstGeom prst="round2SameRect">
            <a:avLst>
              <a:gd name="adj1" fmla="val 7101"/>
              <a:gd name="adj2" fmla="val 0"/>
            </a:avLst>
          </a:prstGeom>
          <a:solidFill>
            <a:schemeClr val="bg2"/>
          </a:solidFill>
          <a:ln w="6350">
            <a:solidFill>
              <a:schemeClr val="tx1"/>
            </a:solidFill>
          </a:ln>
        </p:spPr>
        <p:txBody>
          <a:bodyPr>
            <a:normAutofit/>
          </a:bodyPr>
          <a:lstStyle>
            <a:lvl1pPr marL="0" indent="0">
              <a:buNone/>
              <a:defRPr sz="3200"/>
            </a:lvl1pPr>
          </a:lstStyle>
          <a:p>
            <a:pPr lvl="0"/>
            <a:r>
              <a:rPr lang="el-GR" noProof="0" smtClean="0"/>
              <a:t>Κάντε κλικ στο εικονίδιο για να προσθέσετε μια εικόνα</a:t>
            </a:r>
            <a:endParaRPr lang="en-US" noProof="0" dirty="0"/>
          </a:p>
        </p:txBody>
      </p:sp>
      <p:sp>
        <p:nvSpPr>
          <p:cNvPr id="8" name="Θέση ημερομηνίας 4"/>
          <p:cNvSpPr>
            <a:spLocks noGrp="1"/>
          </p:cNvSpPr>
          <p:nvPr>
            <p:ph type="dt" sz="half" idx="10"/>
          </p:nvPr>
        </p:nvSpPr>
        <p:spPr/>
        <p:txBody>
          <a:bodyPr/>
          <a:lstStyle>
            <a:lvl1pPr>
              <a:defRPr/>
            </a:lvl1pPr>
          </a:lstStyle>
          <a:p>
            <a:pPr>
              <a:defRPr/>
            </a:pPr>
            <a:fld id="{033C0E7F-F6DC-4F43-9321-01378A0BB742}" type="datetimeFigureOut">
              <a:rPr lang="el-GR"/>
              <a:pPr>
                <a:defRPr/>
              </a:pPr>
              <a:t>8/8/2016</a:t>
            </a:fld>
            <a:endParaRPr lang="el-GR"/>
          </a:p>
        </p:txBody>
      </p:sp>
      <p:sp>
        <p:nvSpPr>
          <p:cNvPr id="9" name="Θέση υποσέλιδου 5"/>
          <p:cNvSpPr>
            <a:spLocks noGrp="1"/>
          </p:cNvSpPr>
          <p:nvPr>
            <p:ph type="ftr" sz="quarter" idx="11"/>
          </p:nvPr>
        </p:nvSpPr>
        <p:spPr>
          <a:xfrm>
            <a:off x="914400" y="6172200"/>
            <a:ext cx="3886200" cy="457200"/>
          </a:xfrm>
        </p:spPr>
        <p:txBody>
          <a:bodyPr/>
          <a:lstStyle>
            <a:lvl1pPr>
              <a:defRPr/>
            </a:lvl1pPr>
          </a:lstStyle>
          <a:p>
            <a:pPr>
              <a:defRPr/>
            </a:pPr>
            <a:endParaRPr lang="el-GR"/>
          </a:p>
        </p:txBody>
      </p:sp>
      <p:sp>
        <p:nvSpPr>
          <p:cNvPr id="10" name="Θέση αριθμού διαφάνειας 6"/>
          <p:cNvSpPr>
            <a:spLocks noGrp="1"/>
          </p:cNvSpPr>
          <p:nvPr>
            <p:ph type="sldNum" sz="quarter" idx="12"/>
          </p:nvPr>
        </p:nvSpPr>
        <p:spPr>
          <a:xfrm>
            <a:off x="146050" y="6208713"/>
            <a:ext cx="457200" cy="457200"/>
          </a:xfrm>
        </p:spPr>
        <p:txBody>
          <a:bodyPr/>
          <a:lstStyle>
            <a:lvl1pPr>
              <a:defRPr/>
            </a:lvl1pPr>
          </a:lstStyle>
          <a:p>
            <a:pPr>
              <a:defRPr/>
            </a:pPr>
            <a:fld id="{555EB30E-6BAE-4397-95D6-AFA05A22E9C7}" type="slidenum">
              <a:rPr lang="el-GR"/>
              <a:pPr>
                <a:defRPr/>
              </a:pPr>
              <a:t>‹#›</a:t>
            </a:fld>
            <a:endParaRPr lang="el-G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Ορθογώνιο 8"/>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useBgFill="1">
        <p:nvSpPr>
          <p:cNvPr id="8" name="Στρογγυλεμένο ορθογώνιο 7"/>
          <p:cNvSpPr/>
          <p:nvPr/>
        </p:nvSpPr>
        <p:spPr>
          <a:xfrm>
            <a:off x="63500" y="69850"/>
            <a:ext cx="9013825" cy="6692900"/>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028" name="Θέση τίτλου 21"/>
          <p:cNvSpPr>
            <a:spLocks noGrp="1"/>
          </p:cNvSpPr>
          <p:nvPr>
            <p:ph type="title"/>
          </p:nvPr>
        </p:nvSpPr>
        <p:spPr bwMode="auto">
          <a:xfrm>
            <a:off x="914400" y="274638"/>
            <a:ext cx="7772400" cy="1143000"/>
          </a:xfrm>
          <a:prstGeom prst="rect">
            <a:avLst/>
          </a:prstGeom>
          <a:noFill/>
          <a:ln w="9525">
            <a:noFill/>
            <a:miter lim="800000"/>
            <a:headEnd/>
            <a:tailEnd/>
          </a:ln>
        </p:spPr>
        <p:txBody>
          <a:bodyPr vert="horz" wrap="square" lIns="91440" tIns="45720" rIns="91440" bIns="91440" numCol="1" anchor="b" anchorCtr="0" compatLnSpc="1">
            <a:prstTxWarp prst="textNoShape">
              <a:avLst/>
            </a:prstTxWarp>
          </a:bodyPr>
          <a:lstStyle/>
          <a:p>
            <a:pPr lvl="0"/>
            <a:r>
              <a:rPr lang="el-GR" altLang="el-GR" smtClean="0"/>
              <a:t>Στυλ κύριου τίτλου</a:t>
            </a:r>
            <a:endParaRPr lang="en-US" altLang="el-GR" smtClean="0"/>
          </a:p>
        </p:txBody>
      </p:sp>
      <p:sp>
        <p:nvSpPr>
          <p:cNvPr id="1029" name="Θέση κειμένου 12"/>
          <p:cNvSpPr>
            <a:spLocks noGrp="1"/>
          </p:cNvSpPr>
          <p:nvPr>
            <p:ph type="body" idx="1"/>
          </p:nvPr>
        </p:nvSpPr>
        <p:spPr bwMode="auto">
          <a:xfrm>
            <a:off x="914400" y="1447800"/>
            <a:ext cx="7772400" cy="45720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l-GR" altLang="el-GR" smtClean="0"/>
              <a:t>Στυλ υποδείγματος κειμένου</a:t>
            </a:r>
          </a:p>
          <a:p>
            <a:pPr lvl="1"/>
            <a:r>
              <a:rPr lang="el-GR" altLang="el-GR" smtClean="0"/>
              <a:t>Δεύτερου επιπέδου</a:t>
            </a:r>
          </a:p>
          <a:p>
            <a:pPr lvl="2"/>
            <a:r>
              <a:rPr lang="el-GR" altLang="el-GR" smtClean="0"/>
              <a:t>Τρίτου επιπέδου</a:t>
            </a:r>
          </a:p>
          <a:p>
            <a:pPr lvl="3"/>
            <a:r>
              <a:rPr lang="el-GR" altLang="el-GR" smtClean="0"/>
              <a:t>Τέταρτου επιπέδου</a:t>
            </a:r>
          </a:p>
          <a:p>
            <a:pPr lvl="4"/>
            <a:r>
              <a:rPr lang="el-GR" altLang="el-GR" smtClean="0"/>
              <a:t>Πέμπτου επιπέδου</a:t>
            </a:r>
            <a:endParaRPr lang="en-US" altLang="el-GR" smtClean="0"/>
          </a:p>
        </p:txBody>
      </p:sp>
      <p:sp>
        <p:nvSpPr>
          <p:cNvPr id="14" name="Θέση ημερομηνίας 13"/>
          <p:cNvSpPr>
            <a:spLocks noGrp="1"/>
          </p:cNvSpPr>
          <p:nvPr>
            <p:ph type="dt" sz="half" idx="2"/>
          </p:nvPr>
        </p:nvSpPr>
        <p:spPr>
          <a:xfrm>
            <a:off x="6172200" y="6191250"/>
            <a:ext cx="2476500" cy="476250"/>
          </a:xfrm>
          <a:prstGeom prst="rect">
            <a:avLst/>
          </a:prstGeom>
        </p:spPr>
        <p:txBody>
          <a:bodyPr anchor="ctr" anchorCtr="0"/>
          <a:lstStyle>
            <a:lvl1pPr algn="r" eaLnBrk="1" fontAlgn="auto" latinLnBrk="0" hangingPunct="1">
              <a:spcBef>
                <a:spcPts val="0"/>
              </a:spcBef>
              <a:spcAft>
                <a:spcPts val="0"/>
              </a:spcAft>
              <a:defRPr kumimoji="0" sz="1400">
                <a:solidFill>
                  <a:schemeClr val="tx2"/>
                </a:solidFill>
                <a:latin typeface="+mn-lt"/>
                <a:cs typeface="+mn-cs"/>
              </a:defRPr>
            </a:lvl1pPr>
          </a:lstStyle>
          <a:p>
            <a:pPr>
              <a:defRPr/>
            </a:pPr>
            <a:fld id="{0C569D86-8B20-4178-8D62-B869BDF49068}" type="datetimeFigureOut">
              <a:rPr lang="el-GR"/>
              <a:pPr>
                <a:defRPr/>
              </a:pPr>
              <a:t>8/8/2016</a:t>
            </a:fld>
            <a:endParaRPr lang="el-GR"/>
          </a:p>
        </p:txBody>
      </p:sp>
      <p:sp>
        <p:nvSpPr>
          <p:cNvPr id="3" name="Θέση υποσέλιδου 2"/>
          <p:cNvSpPr>
            <a:spLocks noGrp="1"/>
          </p:cNvSpPr>
          <p:nvPr>
            <p:ph type="ftr" sz="quarter" idx="3"/>
          </p:nvPr>
        </p:nvSpPr>
        <p:spPr>
          <a:xfrm>
            <a:off x="914400" y="6172200"/>
            <a:ext cx="3962400" cy="457200"/>
          </a:xfrm>
          <a:prstGeom prst="rect">
            <a:avLst/>
          </a:prstGeom>
        </p:spPr>
        <p:txBody>
          <a:bodyPr anchor="ctr" anchorCtr="0"/>
          <a:lstStyle>
            <a:lvl1pPr eaLnBrk="1" fontAlgn="auto" latinLnBrk="0" hangingPunct="1">
              <a:spcBef>
                <a:spcPts val="0"/>
              </a:spcBef>
              <a:spcAft>
                <a:spcPts val="0"/>
              </a:spcAft>
              <a:defRPr kumimoji="0" sz="1400">
                <a:solidFill>
                  <a:schemeClr val="tx2"/>
                </a:solidFill>
                <a:latin typeface="+mn-lt"/>
                <a:cs typeface="+mn-cs"/>
              </a:defRPr>
            </a:lvl1pPr>
          </a:lstStyle>
          <a:p>
            <a:pPr>
              <a:defRPr/>
            </a:pPr>
            <a:endParaRPr lang="el-GR"/>
          </a:p>
        </p:txBody>
      </p:sp>
      <p:sp>
        <p:nvSpPr>
          <p:cNvPr id="23" name="Θέση αριθμού διαφάνειας 22"/>
          <p:cNvSpPr>
            <a:spLocks noGrp="1"/>
          </p:cNvSpPr>
          <p:nvPr>
            <p:ph type="sldNum" sz="quarter" idx="4"/>
          </p:nvPr>
        </p:nvSpPr>
        <p:spPr>
          <a:xfrm>
            <a:off x="146050" y="6210300"/>
            <a:ext cx="457200" cy="457200"/>
          </a:xfrm>
          <a:prstGeom prst="ellipse">
            <a:avLst/>
          </a:prstGeom>
          <a:solidFill>
            <a:schemeClr val="accent1"/>
          </a:solidFill>
        </p:spPr>
        <p:txBody>
          <a:bodyPr wrap="none" lIns="0" tIns="0" rIns="0" bIns="0" anchor="ctr" anchorCtr="1">
            <a:noAutofit/>
          </a:bodyPr>
          <a:lstStyle>
            <a:lvl1pPr algn="ctr" eaLnBrk="1" fontAlgn="auto" latinLnBrk="0" hangingPunct="1">
              <a:spcBef>
                <a:spcPts val="0"/>
              </a:spcBef>
              <a:spcAft>
                <a:spcPts val="0"/>
              </a:spcAft>
              <a:defRPr kumimoji="0" sz="1400">
                <a:solidFill>
                  <a:srgbClr val="FFFFFF"/>
                </a:solidFill>
                <a:latin typeface="+mj-lt"/>
                <a:ea typeface="+mj-ea"/>
                <a:cs typeface="+mj-cs"/>
              </a:defRPr>
            </a:lvl1pPr>
          </a:lstStyle>
          <a:p>
            <a:pPr>
              <a:defRPr/>
            </a:pPr>
            <a:fld id="{28DE4E97-B10E-4454-AF22-E4A2ED71A10D}" type="slidenum">
              <a:rPr lang="el-GR"/>
              <a:pPr>
                <a:defRPr/>
              </a:pPr>
              <a:t>‹#›</a:t>
            </a:fld>
            <a:endParaRPr lang="el-GR"/>
          </a:p>
        </p:txBody>
      </p:sp>
    </p:spTree>
  </p:cSld>
  <p:clrMap bg1="lt1" tx1="dk1" bg2="lt2" tx2="dk2" accent1="accent1" accent2="accent2" accent3="accent3" accent4="accent4" accent5="accent5" accent6="accent6" hlink="hlink" folHlink="folHlink"/>
  <p:sldLayoutIdLst>
    <p:sldLayoutId id="2147483974" r:id="rId1"/>
    <p:sldLayoutId id="2147483967" r:id="rId2"/>
    <p:sldLayoutId id="2147483975" r:id="rId3"/>
    <p:sldLayoutId id="2147483968" r:id="rId4"/>
    <p:sldLayoutId id="2147483969" r:id="rId5"/>
    <p:sldLayoutId id="2147483970" r:id="rId6"/>
    <p:sldLayoutId id="2147483971" r:id="rId7"/>
    <p:sldLayoutId id="2147483976" r:id="rId8"/>
    <p:sldLayoutId id="2147483977" r:id="rId9"/>
    <p:sldLayoutId id="2147483972" r:id="rId10"/>
    <p:sldLayoutId id="2147483973" r:id="rId11"/>
  </p:sldLayoutIdLst>
  <p:txStyles>
    <p:titleStyle>
      <a:lvl1pPr algn="l" rtl="0" eaLnBrk="0" fontAlgn="base" hangingPunct="0">
        <a:spcBef>
          <a:spcPct val="0"/>
        </a:spcBef>
        <a:spcAft>
          <a:spcPct val="0"/>
        </a:spcAft>
        <a:defRPr sz="4000" kern="1200">
          <a:solidFill>
            <a:schemeClr val="tx2"/>
          </a:solidFill>
          <a:latin typeface="+mj-lt"/>
          <a:ea typeface="+mj-ea"/>
          <a:cs typeface="+mj-cs"/>
        </a:defRPr>
      </a:lvl1pPr>
      <a:lvl2pPr algn="l" rtl="0" eaLnBrk="0" fontAlgn="base" hangingPunct="0">
        <a:spcBef>
          <a:spcPct val="0"/>
        </a:spcBef>
        <a:spcAft>
          <a:spcPct val="0"/>
        </a:spcAft>
        <a:defRPr sz="4000">
          <a:solidFill>
            <a:schemeClr val="tx2"/>
          </a:solidFill>
          <a:latin typeface="Calibri" pitchFamily="34" charset="0"/>
        </a:defRPr>
      </a:lvl2pPr>
      <a:lvl3pPr algn="l" rtl="0" eaLnBrk="0" fontAlgn="base" hangingPunct="0">
        <a:spcBef>
          <a:spcPct val="0"/>
        </a:spcBef>
        <a:spcAft>
          <a:spcPct val="0"/>
        </a:spcAft>
        <a:defRPr sz="4000">
          <a:solidFill>
            <a:schemeClr val="tx2"/>
          </a:solidFill>
          <a:latin typeface="Calibri" pitchFamily="34" charset="0"/>
        </a:defRPr>
      </a:lvl3pPr>
      <a:lvl4pPr algn="l" rtl="0" eaLnBrk="0" fontAlgn="base" hangingPunct="0">
        <a:spcBef>
          <a:spcPct val="0"/>
        </a:spcBef>
        <a:spcAft>
          <a:spcPct val="0"/>
        </a:spcAft>
        <a:defRPr sz="4000">
          <a:solidFill>
            <a:schemeClr val="tx2"/>
          </a:solidFill>
          <a:latin typeface="Calibri" pitchFamily="34" charset="0"/>
        </a:defRPr>
      </a:lvl4pPr>
      <a:lvl5pPr algn="l" rtl="0" eaLnBrk="0" fontAlgn="base" hangingPunct="0">
        <a:spcBef>
          <a:spcPct val="0"/>
        </a:spcBef>
        <a:spcAft>
          <a:spcPct val="0"/>
        </a:spcAft>
        <a:defRPr sz="4000">
          <a:solidFill>
            <a:schemeClr val="tx2"/>
          </a:solidFill>
          <a:latin typeface="Calibri" pitchFamily="34" charset="0"/>
        </a:defRPr>
      </a:lvl5pPr>
      <a:lvl6pPr marL="457200" algn="l" rtl="0" fontAlgn="base">
        <a:spcBef>
          <a:spcPct val="0"/>
        </a:spcBef>
        <a:spcAft>
          <a:spcPct val="0"/>
        </a:spcAft>
        <a:defRPr sz="4000">
          <a:solidFill>
            <a:schemeClr val="tx2"/>
          </a:solidFill>
          <a:latin typeface="Calibri" pitchFamily="34" charset="0"/>
        </a:defRPr>
      </a:lvl6pPr>
      <a:lvl7pPr marL="914400" algn="l" rtl="0" fontAlgn="base">
        <a:spcBef>
          <a:spcPct val="0"/>
        </a:spcBef>
        <a:spcAft>
          <a:spcPct val="0"/>
        </a:spcAft>
        <a:defRPr sz="4000">
          <a:solidFill>
            <a:schemeClr val="tx2"/>
          </a:solidFill>
          <a:latin typeface="Calibri" pitchFamily="34" charset="0"/>
        </a:defRPr>
      </a:lvl7pPr>
      <a:lvl8pPr marL="1371600" algn="l" rtl="0" fontAlgn="base">
        <a:spcBef>
          <a:spcPct val="0"/>
        </a:spcBef>
        <a:spcAft>
          <a:spcPct val="0"/>
        </a:spcAft>
        <a:defRPr sz="4000">
          <a:solidFill>
            <a:schemeClr val="tx2"/>
          </a:solidFill>
          <a:latin typeface="Calibri" pitchFamily="34" charset="0"/>
        </a:defRPr>
      </a:lvl8pPr>
      <a:lvl9pPr marL="1828800" algn="l" rtl="0" fontAlgn="base">
        <a:spcBef>
          <a:spcPct val="0"/>
        </a:spcBef>
        <a:spcAft>
          <a:spcPct val="0"/>
        </a:spcAft>
        <a:defRPr sz="4000">
          <a:solidFill>
            <a:schemeClr val="tx2"/>
          </a:solidFill>
          <a:latin typeface="Calibri" pitchFamily="34" charset="0"/>
        </a:defRPr>
      </a:lvl9pPr>
    </p:titleStyle>
    <p:bodyStyle>
      <a:lvl1pPr marL="273050" indent="-273050" algn="l" rtl="0" eaLnBrk="0" fontAlgn="base" hangingPunct="0">
        <a:spcBef>
          <a:spcPts val="575"/>
        </a:spcBef>
        <a:spcAft>
          <a:spcPct val="0"/>
        </a:spcAft>
        <a:buClr>
          <a:schemeClr val="accent1"/>
        </a:buClr>
        <a:buSzPct val="85000"/>
        <a:buFont typeface="Wingdings 2" pitchFamily="18" charset="2"/>
        <a:buChar char=""/>
        <a:defRPr sz="2600" kern="1200">
          <a:solidFill>
            <a:schemeClr val="tx1"/>
          </a:solidFill>
          <a:latin typeface="+mn-lt"/>
          <a:ea typeface="+mn-ea"/>
          <a:cs typeface="+mn-cs"/>
        </a:defRPr>
      </a:lvl1pPr>
      <a:lvl2pPr marL="547688" indent="-228600" algn="l" rtl="0" eaLnBrk="0" fontAlgn="base" hangingPunct="0">
        <a:spcBef>
          <a:spcPts val="375"/>
        </a:spcBef>
        <a:spcAft>
          <a:spcPct val="0"/>
        </a:spcAft>
        <a:buClr>
          <a:schemeClr val="accent2"/>
        </a:buClr>
        <a:buSzPct val="85000"/>
        <a:buFont typeface="Wingdings 2" pitchFamily="18" charset="2"/>
        <a:buChar char=""/>
        <a:defRPr sz="2400" kern="1200">
          <a:solidFill>
            <a:schemeClr val="tx1"/>
          </a:solidFill>
          <a:latin typeface="+mn-lt"/>
          <a:ea typeface="+mn-ea"/>
          <a:cs typeface="+mn-cs"/>
        </a:defRPr>
      </a:lvl2pPr>
      <a:lvl3pPr marL="822325" indent="-228600" algn="l" rtl="0" eaLnBrk="0" fontAlgn="base" hangingPunct="0">
        <a:spcBef>
          <a:spcPts val="375"/>
        </a:spcBef>
        <a:spcAft>
          <a:spcPct val="0"/>
        </a:spcAft>
        <a:buClr>
          <a:srgbClr val="D3AAAA"/>
        </a:buClr>
        <a:buSzPct val="85000"/>
        <a:buFont typeface="Wingdings 2" pitchFamily="18" charset="2"/>
        <a:buChar char=""/>
        <a:defRPr sz="2000" kern="1200">
          <a:solidFill>
            <a:schemeClr val="tx1"/>
          </a:solidFill>
          <a:latin typeface="+mn-lt"/>
          <a:ea typeface="+mn-ea"/>
          <a:cs typeface="+mn-cs"/>
        </a:defRPr>
      </a:lvl3pPr>
      <a:lvl4pPr marL="1096963" indent="-228600" algn="l" rtl="0" eaLnBrk="0" fontAlgn="base" hangingPunct="0">
        <a:spcBef>
          <a:spcPts val="375"/>
        </a:spcBef>
        <a:spcAft>
          <a:spcPct val="0"/>
        </a:spcAft>
        <a:buClr>
          <a:srgbClr val="AC956E"/>
        </a:buClr>
        <a:buSzPct val="80000"/>
        <a:buFont typeface="Wingdings 2" pitchFamily="18" charset="2"/>
        <a:buChar char=""/>
        <a:defRPr sz="2000" kern="1200">
          <a:solidFill>
            <a:schemeClr val="tx1"/>
          </a:solidFill>
          <a:latin typeface="+mn-lt"/>
          <a:ea typeface="+mn-ea"/>
          <a:cs typeface="+mn-cs"/>
        </a:defRPr>
      </a:lvl4pPr>
      <a:lvl5pPr marL="1371600" indent="-228600" algn="l" rtl="0" eaLnBrk="0" fontAlgn="base" hangingPunct="0">
        <a:spcBef>
          <a:spcPts val="375"/>
        </a:spcBef>
        <a:spcAft>
          <a:spcPct val="0"/>
        </a:spcAft>
        <a:buClr>
          <a:srgbClr val="AC956E"/>
        </a:buClr>
        <a:buChar char="o"/>
        <a:defRPr sz="2000" kern="1200">
          <a:solidFill>
            <a:schemeClr val="tx1"/>
          </a:solidFill>
          <a:latin typeface="+mn-lt"/>
          <a:ea typeface="+mn-ea"/>
          <a:cs typeface="+mn-cs"/>
        </a:defRPr>
      </a:lvl5pPr>
      <a:lvl6pPr marL="1645920" indent="-228600" algn="l" rtl="0" eaLnBrk="1" latinLnBrk="0" hangingPunct="1">
        <a:spcBef>
          <a:spcPts val="370"/>
        </a:spcBef>
        <a:buClr>
          <a:schemeClr val="accent3"/>
        </a:buClr>
        <a:buChar char="•"/>
        <a:defRPr kumimoji="0" sz="1800" kern="1200" baseline="0">
          <a:solidFill>
            <a:schemeClr val="tx1"/>
          </a:solidFill>
          <a:latin typeface="+mn-lt"/>
          <a:ea typeface="+mn-ea"/>
          <a:cs typeface="+mn-cs"/>
        </a:defRPr>
      </a:lvl6pPr>
      <a:lvl7pPr marL="1920240" indent="-228600" algn="l" rtl="0" eaLnBrk="1" latinLnBrk="0" hangingPunct="1">
        <a:spcBef>
          <a:spcPts val="370"/>
        </a:spcBef>
        <a:buClr>
          <a:schemeClr val="accent2"/>
        </a:buClr>
        <a:buChar char="•"/>
        <a:defRPr kumimoji="0" sz="1800" kern="1200">
          <a:solidFill>
            <a:schemeClr val="tx1"/>
          </a:solidFill>
          <a:latin typeface="+mn-lt"/>
          <a:ea typeface="+mn-ea"/>
          <a:cs typeface="+mn-cs"/>
        </a:defRPr>
      </a:lvl7pPr>
      <a:lvl8pPr marL="2194560" indent="-228600" algn="l" rtl="0" eaLnBrk="1" latinLnBrk="0" hangingPunct="1">
        <a:spcBef>
          <a:spcPts val="370"/>
        </a:spcBef>
        <a:buClr>
          <a:schemeClr val="accent1">
            <a:tint val="60000"/>
          </a:schemeClr>
        </a:buClr>
        <a:buChar char="•"/>
        <a:defRPr kumimoji="0" sz="1800" kern="1200">
          <a:solidFill>
            <a:schemeClr val="tx1"/>
          </a:solidFill>
          <a:latin typeface="+mn-lt"/>
          <a:ea typeface="+mn-ea"/>
          <a:cs typeface="+mn-cs"/>
        </a:defRPr>
      </a:lvl8pPr>
      <a:lvl9pPr marL="2468880" indent="-228600" algn="l" rtl="0" eaLnBrk="1" latinLnBrk="0" hangingPunct="1">
        <a:spcBef>
          <a:spcPts val="370"/>
        </a:spcBef>
        <a:buClr>
          <a:schemeClr val="accent2">
            <a:tint val="60000"/>
          </a:schemeClr>
        </a:buClr>
        <a:buChar char="•"/>
        <a:defRPr kumimoji="0" sz="18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Υπότιτλος 2"/>
          <p:cNvSpPr>
            <a:spLocks noGrp="1"/>
          </p:cNvSpPr>
          <p:nvPr>
            <p:ph type="subTitle" idx="1"/>
          </p:nvPr>
        </p:nvSpPr>
        <p:spPr>
          <a:xfrm>
            <a:off x="1295400" y="3068960"/>
            <a:ext cx="6400800" cy="1440160"/>
          </a:xfrm>
        </p:spPr>
        <p:txBody>
          <a:bodyPr/>
          <a:lstStyle/>
          <a:p>
            <a:pPr eaLnBrk="1" hangingPunct="1"/>
            <a:r>
              <a:rPr lang="el-GR" i="1" dirty="0" smtClean="0"/>
              <a:t>Παραδοτέο έργο: Προσαρμογή υλικού για τη διδασκαλία, εκμάθηση, πιστοποίηση της ελληνικής σε άτομα με αναπηρίες</a:t>
            </a:r>
            <a:endParaRPr lang="el-GR" altLang="el-GR" dirty="0" smtClean="0"/>
          </a:p>
        </p:txBody>
      </p:sp>
      <p:sp>
        <p:nvSpPr>
          <p:cNvPr id="6147" name="Τίτλος 1"/>
          <p:cNvSpPr>
            <a:spLocks noGrp="1"/>
          </p:cNvSpPr>
          <p:nvPr>
            <p:ph type="ctrTitle"/>
          </p:nvPr>
        </p:nvSpPr>
        <p:spPr/>
        <p:txBody>
          <a:bodyPr/>
          <a:lstStyle/>
          <a:p>
            <a:pPr eaLnBrk="1" hangingPunct="1"/>
            <a:r>
              <a:rPr lang="el-GR" altLang="el-GR" dirty="0" smtClean="0"/>
              <a:t>Η διδασκαλία, εκμάθηση, πιστοποίηση της ελληνικής σε </a:t>
            </a:r>
            <a:r>
              <a:rPr lang="el-GR" altLang="el-GR" dirty="0" err="1" smtClean="0"/>
              <a:t>ΑμεΑ</a:t>
            </a:r>
            <a:endParaRPr lang="el-GR" altLang="el-GR" dirty="0" smtClean="0"/>
          </a:p>
        </p:txBody>
      </p:sp>
      <p:sp>
        <p:nvSpPr>
          <p:cNvPr id="4" name="Υπότιτλος 2"/>
          <p:cNvSpPr txBox="1">
            <a:spLocks/>
          </p:cNvSpPr>
          <p:nvPr/>
        </p:nvSpPr>
        <p:spPr bwMode="auto">
          <a:xfrm>
            <a:off x="467544" y="4509120"/>
            <a:ext cx="8280920" cy="23488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0" indent="0" algn="ctr" rtl="0" fontAlgn="base">
              <a:spcBef>
                <a:spcPts val="575"/>
              </a:spcBef>
              <a:spcAft>
                <a:spcPct val="0"/>
              </a:spcAft>
              <a:buClr>
                <a:schemeClr val="accent1"/>
              </a:buClr>
              <a:buSzPct val="85000"/>
              <a:buFont typeface="Wingdings 2" pitchFamily="18" charset="2"/>
              <a:buNone/>
              <a:defRPr sz="2600" kern="1200">
                <a:solidFill>
                  <a:schemeClr val="tx2"/>
                </a:solidFill>
                <a:latin typeface="+mn-lt"/>
                <a:ea typeface="+mn-ea"/>
                <a:cs typeface="+mn-cs"/>
              </a:defRPr>
            </a:lvl1pPr>
            <a:lvl2pPr marL="457200" indent="0" algn="ctr" rtl="0" fontAlgn="base">
              <a:spcBef>
                <a:spcPts val="375"/>
              </a:spcBef>
              <a:spcAft>
                <a:spcPct val="0"/>
              </a:spcAft>
              <a:buClr>
                <a:schemeClr val="accent2"/>
              </a:buClr>
              <a:buSzPct val="85000"/>
              <a:buFont typeface="Wingdings 2" pitchFamily="18" charset="2"/>
              <a:buNone/>
              <a:defRPr sz="2400" kern="1200">
                <a:solidFill>
                  <a:schemeClr val="tx1"/>
                </a:solidFill>
                <a:latin typeface="+mn-lt"/>
                <a:ea typeface="+mn-ea"/>
                <a:cs typeface="+mn-cs"/>
              </a:defRPr>
            </a:lvl2pPr>
            <a:lvl3pPr marL="914400" indent="0" algn="ctr" rtl="0" fontAlgn="base">
              <a:spcBef>
                <a:spcPts val="375"/>
              </a:spcBef>
              <a:spcAft>
                <a:spcPct val="0"/>
              </a:spcAft>
              <a:buClr>
                <a:srgbClr val="D3AAAA"/>
              </a:buClr>
              <a:buSzPct val="85000"/>
              <a:buFont typeface="Wingdings 2" pitchFamily="18" charset="2"/>
              <a:buNone/>
              <a:defRPr sz="2000" kern="1200">
                <a:solidFill>
                  <a:schemeClr val="tx1"/>
                </a:solidFill>
                <a:latin typeface="+mn-lt"/>
                <a:ea typeface="+mn-ea"/>
                <a:cs typeface="+mn-cs"/>
              </a:defRPr>
            </a:lvl3pPr>
            <a:lvl4pPr marL="1371600" indent="0" algn="ctr" rtl="0" fontAlgn="base">
              <a:spcBef>
                <a:spcPts val="375"/>
              </a:spcBef>
              <a:spcAft>
                <a:spcPct val="0"/>
              </a:spcAft>
              <a:buClr>
                <a:srgbClr val="AC956E"/>
              </a:buClr>
              <a:buSzPct val="80000"/>
              <a:buFont typeface="Wingdings 2" pitchFamily="18" charset="2"/>
              <a:buNone/>
              <a:defRPr sz="2000" kern="1200">
                <a:solidFill>
                  <a:schemeClr val="tx1"/>
                </a:solidFill>
                <a:latin typeface="+mn-lt"/>
                <a:ea typeface="+mn-ea"/>
                <a:cs typeface="+mn-cs"/>
              </a:defRPr>
            </a:lvl4pPr>
            <a:lvl5pPr marL="1828800" indent="0" algn="ctr" rtl="0" fontAlgn="base">
              <a:spcBef>
                <a:spcPts val="375"/>
              </a:spcBef>
              <a:spcAft>
                <a:spcPct val="0"/>
              </a:spcAft>
              <a:buClr>
                <a:srgbClr val="AC956E"/>
              </a:buClr>
              <a:buNone/>
              <a:defRPr sz="2000" kern="1200">
                <a:solidFill>
                  <a:schemeClr val="tx1"/>
                </a:solidFill>
                <a:latin typeface="+mn-lt"/>
                <a:ea typeface="+mn-ea"/>
                <a:cs typeface="+mn-cs"/>
              </a:defRPr>
            </a:lvl5pPr>
            <a:lvl6pPr marL="2286000" indent="0" algn="ctr" rtl="0" eaLnBrk="1" latinLnBrk="0" hangingPunct="1">
              <a:spcBef>
                <a:spcPts val="370"/>
              </a:spcBef>
              <a:buClr>
                <a:schemeClr val="accent3"/>
              </a:buClr>
              <a:buNone/>
              <a:defRPr kumimoji="0" sz="1800" kern="1200" baseline="0">
                <a:solidFill>
                  <a:schemeClr val="tx1"/>
                </a:solidFill>
                <a:latin typeface="+mn-lt"/>
                <a:ea typeface="+mn-ea"/>
                <a:cs typeface="+mn-cs"/>
              </a:defRPr>
            </a:lvl6pPr>
            <a:lvl7pPr marL="2743200" indent="0" algn="ctr" rtl="0" eaLnBrk="1" latinLnBrk="0" hangingPunct="1">
              <a:spcBef>
                <a:spcPts val="370"/>
              </a:spcBef>
              <a:buClr>
                <a:schemeClr val="accent2"/>
              </a:buClr>
              <a:buNone/>
              <a:defRPr kumimoji="0" sz="1800" kern="1200">
                <a:solidFill>
                  <a:schemeClr val="tx1"/>
                </a:solidFill>
                <a:latin typeface="+mn-lt"/>
                <a:ea typeface="+mn-ea"/>
                <a:cs typeface="+mn-cs"/>
              </a:defRPr>
            </a:lvl7pPr>
            <a:lvl8pPr marL="3200400" indent="0" algn="ctr" rtl="0" eaLnBrk="1" latinLnBrk="0" hangingPunct="1">
              <a:spcBef>
                <a:spcPts val="370"/>
              </a:spcBef>
              <a:buClr>
                <a:schemeClr val="accent1">
                  <a:tint val="60000"/>
                </a:schemeClr>
              </a:buClr>
              <a:buNone/>
              <a:defRPr kumimoji="0" sz="1800" kern="1200">
                <a:solidFill>
                  <a:schemeClr val="tx1"/>
                </a:solidFill>
                <a:latin typeface="+mn-lt"/>
                <a:ea typeface="+mn-ea"/>
                <a:cs typeface="+mn-cs"/>
              </a:defRPr>
            </a:lvl8pPr>
            <a:lvl9pPr marL="3657600" indent="0" algn="ctr" rtl="0" eaLnBrk="1" latinLnBrk="0" hangingPunct="1">
              <a:spcBef>
                <a:spcPts val="370"/>
              </a:spcBef>
              <a:buClr>
                <a:schemeClr val="accent2">
                  <a:tint val="60000"/>
                </a:schemeClr>
              </a:buClr>
              <a:buNone/>
              <a:defRPr kumimoji="0" sz="1800" kern="1200">
                <a:solidFill>
                  <a:schemeClr val="tx1"/>
                </a:solidFill>
                <a:latin typeface="+mn-lt"/>
                <a:ea typeface="+mn-ea"/>
                <a:cs typeface="+mn-cs"/>
              </a:defRPr>
            </a:lvl9pPr>
          </a:lstStyle>
          <a:p>
            <a:pPr algn="l">
              <a:defRPr/>
            </a:pPr>
            <a:r>
              <a:rPr lang="el-GR" altLang="el-GR" sz="2200" b="1" dirty="0" smtClean="0">
                <a:solidFill>
                  <a:schemeClr val="accent4">
                    <a:lumMod val="75000"/>
                  </a:schemeClr>
                </a:solidFill>
              </a:rPr>
              <a:t>Ομάδα Εργασίας/Επιστημονικοί Συνεργάτες:</a:t>
            </a:r>
          </a:p>
          <a:p>
            <a:pPr algn="l">
              <a:defRPr/>
            </a:pPr>
            <a:r>
              <a:rPr lang="el-GR" altLang="el-GR" sz="2200" b="1" dirty="0" err="1">
                <a:solidFill>
                  <a:schemeClr val="accent4">
                    <a:lumMod val="75000"/>
                  </a:schemeClr>
                </a:solidFill>
              </a:rPr>
              <a:t>Τατσιοπούλου</a:t>
            </a:r>
            <a:r>
              <a:rPr lang="el-GR" altLang="el-GR" sz="2200" b="1" dirty="0">
                <a:solidFill>
                  <a:schemeClr val="accent4">
                    <a:lumMod val="75000"/>
                  </a:schemeClr>
                </a:solidFill>
              </a:rPr>
              <a:t> </a:t>
            </a:r>
            <a:r>
              <a:rPr lang="el-GR" altLang="el-GR" sz="2200" b="1" dirty="0" smtClean="0">
                <a:solidFill>
                  <a:schemeClr val="accent4">
                    <a:lumMod val="75000"/>
                  </a:schemeClr>
                </a:solidFill>
              </a:rPr>
              <a:t>Τριανταφυλλιά</a:t>
            </a:r>
          </a:p>
          <a:p>
            <a:pPr algn="l">
              <a:defRPr/>
            </a:pPr>
            <a:r>
              <a:rPr lang="el-GR" altLang="el-GR" sz="2200" b="1" dirty="0" smtClean="0">
                <a:solidFill>
                  <a:schemeClr val="accent4">
                    <a:lumMod val="75000"/>
                  </a:schemeClr>
                </a:solidFill>
              </a:rPr>
              <a:t>Υπεύθυνες </a:t>
            </a:r>
            <a:r>
              <a:rPr lang="el-GR" altLang="el-GR" sz="2200" b="1" dirty="0">
                <a:solidFill>
                  <a:schemeClr val="accent4">
                    <a:lumMod val="75000"/>
                  </a:schemeClr>
                </a:solidFill>
              </a:rPr>
              <a:t>παραδοτέου: Άννα </a:t>
            </a:r>
            <a:r>
              <a:rPr lang="el-GR" altLang="el-GR" sz="2200" b="1" dirty="0" err="1">
                <a:solidFill>
                  <a:schemeClr val="accent4">
                    <a:lumMod val="75000"/>
                  </a:schemeClr>
                </a:solidFill>
              </a:rPr>
              <a:t>Κοκκινίδου</a:t>
            </a:r>
            <a:r>
              <a:rPr lang="el-GR" altLang="el-GR" sz="2200" b="1" dirty="0">
                <a:solidFill>
                  <a:schemeClr val="accent4">
                    <a:lumMod val="75000"/>
                  </a:schemeClr>
                </a:solidFill>
              </a:rPr>
              <a:t> &amp; Μαρία Δημητρακοπούλου</a:t>
            </a:r>
          </a:p>
          <a:p>
            <a:pPr algn="l">
              <a:defRPr/>
            </a:pPr>
            <a:r>
              <a:rPr lang="el-GR" altLang="el-GR" sz="2200" b="1" dirty="0" smtClean="0">
                <a:solidFill>
                  <a:schemeClr val="accent4">
                    <a:lumMod val="75000"/>
                  </a:schemeClr>
                </a:solidFill>
              </a:rPr>
              <a:t>Κοινό-στόχος:</a:t>
            </a:r>
            <a:r>
              <a:rPr lang="en-US" altLang="el-GR" sz="2200" b="1" dirty="0" smtClean="0">
                <a:solidFill>
                  <a:schemeClr val="accent4">
                    <a:lumMod val="75000"/>
                  </a:schemeClr>
                </a:solidFill>
              </a:rPr>
              <a:t> </a:t>
            </a:r>
            <a:r>
              <a:rPr lang="el-GR" altLang="el-GR" sz="2200" b="1" dirty="0">
                <a:solidFill>
                  <a:schemeClr val="accent4">
                    <a:lumMod val="75000"/>
                  </a:schemeClr>
                </a:solidFill>
              </a:rPr>
              <a:t>μαθητές μικρής ηλικίας με προβλήματα ακοής</a:t>
            </a:r>
            <a:endParaRPr lang="el-GR" altLang="el-GR" sz="2200" b="1" dirty="0" smtClean="0">
              <a:solidFill>
                <a:schemeClr val="accent4">
                  <a:lumMod val="75000"/>
                </a:schemeClr>
              </a:solidFill>
            </a:endParaRPr>
          </a:p>
        </p:txBody>
      </p:sp>
      <p:pic>
        <p:nvPicPr>
          <p:cNvPr id="5" name="Picture 2" descr="\\SERVER2012\Kegglobal\ESPA Logos 2013\Greek Version\Full Color\Logo ΕΠΕΕΔΒΜ-2013.jpg"/>
          <p:cNvPicPr>
            <a:picLocks noChangeAspect="1" noChangeArrowheads="1"/>
          </p:cNvPicPr>
          <p:nvPr/>
        </p:nvPicPr>
        <p:blipFill>
          <a:blip r:embed="rId3" cstate="print"/>
          <a:srcRect/>
          <a:stretch>
            <a:fillRect/>
          </a:stretch>
        </p:blipFill>
        <p:spPr bwMode="auto">
          <a:xfrm>
            <a:off x="1835150" y="115888"/>
            <a:ext cx="5402263" cy="123190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6" name="Εικόνα 2" descr="ΚΕΓ Logo GreenBlue"/>
          <p:cNvPicPr>
            <a:picLocks noChangeAspect="1" noChangeArrowheads="1"/>
          </p:cNvPicPr>
          <p:nvPr/>
        </p:nvPicPr>
        <p:blipFill>
          <a:blip r:embed="rId4" cstate="print"/>
          <a:srcRect/>
          <a:stretch>
            <a:fillRect/>
          </a:stretch>
        </p:blipFill>
        <p:spPr bwMode="auto">
          <a:xfrm>
            <a:off x="323850" y="117475"/>
            <a:ext cx="1498600" cy="1230313"/>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smtClean="0"/>
              <a:t>Οι εκπαιδευτικοί:</a:t>
            </a:r>
            <a:endParaRPr lang="el-GR" dirty="0"/>
          </a:p>
        </p:txBody>
      </p:sp>
      <p:sp>
        <p:nvSpPr>
          <p:cNvPr id="3" name="2 - Θέση περιεχομένου"/>
          <p:cNvSpPr>
            <a:spLocks noGrp="1"/>
          </p:cNvSpPr>
          <p:nvPr>
            <p:ph sz="quarter" idx="1"/>
          </p:nvPr>
        </p:nvSpPr>
        <p:spPr>
          <a:xfrm>
            <a:off x="914400" y="1447800"/>
            <a:ext cx="7772400" cy="5005536"/>
          </a:xfrm>
        </p:spPr>
        <p:txBody>
          <a:bodyPr/>
          <a:lstStyle/>
          <a:p>
            <a:r>
              <a:rPr lang="el-GR" dirty="0" smtClean="0"/>
              <a:t>θα πρέπει να κατανοήσουν τις διαφορετικές γνωστικές στρατηγικές και εμπειρίες των κωφών παιδιών</a:t>
            </a:r>
          </a:p>
          <a:p>
            <a:r>
              <a:rPr lang="el-GR" dirty="0" smtClean="0"/>
              <a:t>θα πρέπει να προσαρμόσουν τον τρόπο διδασκαλίας</a:t>
            </a:r>
          </a:p>
          <a:p>
            <a:r>
              <a:rPr lang="el-GR" dirty="0" smtClean="0"/>
              <a:t>θα πρέπει να ενθαρρύνουν τους μαθητές τους να ανακαλύπτουν τις δικές τους στρατηγικές και να αναπτύσσουν ευέλικτη και δημιουργική σκέψη</a:t>
            </a:r>
          </a:p>
          <a:p>
            <a:r>
              <a:rPr lang="el-GR" dirty="0" smtClean="0"/>
              <a:t>θα πρέπει να δημιουργήσουν εκπαιδευτικό περιβάλλον και διδακτικό υλικό που θα αξιοποιεί τις δυνατότητες και θα λειτουργεί αντισταθμιστικά για τις αδυναμίες των κωφών-βαρήκοων παιδιών</a:t>
            </a:r>
            <a:endParaRPr lang="el-GR"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smtClean="0"/>
              <a:t>Οι εκπαιδευτικοί:</a:t>
            </a:r>
            <a:endParaRPr lang="el-GR" dirty="0"/>
          </a:p>
        </p:txBody>
      </p:sp>
      <p:sp>
        <p:nvSpPr>
          <p:cNvPr id="3" name="2 - Θέση περιεχομένου"/>
          <p:cNvSpPr>
            <a:spLocks noGrp="1"/>
          </p:cNvSpPr>
          <p:nvPr>
            <p:ph sz="quarter" idx="1"/>
          </p:nvPr>
        </p:nvSpPr>
        <p:spPr/>
        <p:txBody>
          <a:bodyPr/>
          <a:lstStyle/>
          <a:p>
            <a:r>
              <a:rPr lang="el-GR" dirty="0" smtClean="0"/>
              <a:t>θα πρέπει σταθερά να λαμβάνουν υπόψη τους ατομικούς γλωσσικούς στόχους κάθε παιδιού και να τους ενσωματώνουν σε καθημερινές εκπαιδευτικές δραστηριότητες. </a:t>
            </a:r>
          </a:p>
          <a:p>
            <a:r>
              <a:rPr lang="el-GR" dirty="0" smtClean="0"/>
              <a:t>θα πρέπει να έχουν σχεδιάσει προσεκτικά το περιεχόμενο της ενότητας και τους τρόπους παρουσίασης της</a:t>
            </a:r>
          </a:p>
          <a:p>
            <a:r>
              <a:rPr lang="el-GR" dirty="0" smtClean="0"/>
              <a:t>θα πρέπει να χρησιμοποιούν οπτικό υλικό, να παρουσιάζουν την ύλη με οργανωμένο τρόπο και να παρέχουν σαφείς και καθαρές εξηγήσεις</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smtClean="0"/>
              <a:t>Οι κωφοί μαθητές:</a:t>
            </a:r>
            <a:endParaRPr lang="el-GR" dirty="0"/>
          </a:p>
        </p:txBody>
      </p:sp>
      <p:sp>
        <p:nvSpPr>
          <p:cNvPr id="3" name="2 - Θέση περιεχομένου"/>
          <p:cNvSpPr>
            <a:spLocks noGrp="1"/>
          </p:cNvSpPr>
          <p:nvPr>
            <p:ph sz="quarter" idx="1"/>
          </p:nvPr>
        </p:nvSpPr>
        <p:spPr>
          <a:xfrm>
            <a:off x="914400" y="1447800"/>
            <a:ext cx="7772400" cy="5077544"/>
          </a:xfrm>
        </p:spPr>
        <p:txBody>
          <a:bodyPr/>
          <a:lstStyle/>
          <a:p>
            <a:r>
              <a:rPr lang="el-GR" dirty="0" smtClean="0"/>
              <a:t>έχουν διαφορετικές εμπειρίες από τους </a:t>
            </a:r>
            <a:r>
              <a:rPr lang="el-GR" dirty="0" err="1" smtClean="0"/>
              <a:t>ακούοντες</a:t>
            </a:r>
            <a:r>
              <a:rPr lang="el-GR" dirty="0" smtClean="0"/>
              <a:t> συμμαθητές τους, που μπορούν να επηρεάσουν τον τρόπο με τον οποίο αντιλαμβάνονται τον κόσμο</a:t>
            </a:r>
          </a:p>
          <a:p>
            <a:r>
              <a:rPr lang="el-GR" dirty="0" smtClean="0"/>
              <a:t>εξαρτώνται πολύ περισσότερο από τις οπτικές πληροφορίες</a:t>
            </a:r>
          </a:p>
          <a:p>
            <a:r>
              <a:rPr lang="el-GR" dirty="0" smtClean="0"/>
              <a:t>συχνά αγνοούν τις πολλαπλές σημασίες των λέξεων</a:t>
            </a:r>
          </a:p>
          <a:p>
            <a:r>
              <a:rPr lang="el-GR" dirty="0" smtClean="0"/>
              <a:t>παρουσιάζουν δυσκολίες στην ανάκληση της προϋπάρχουσας γνώσης</a:t>
            </a:r>
          </a:p>
          <a:p>
            <a:r>
              <a:rPr lang="el-GR" dirty="0" smtClean="0"/>
              <a:t>διαφέρουν στον τρόπο με τον οποίο οργανώνουν τις γνώσεις τους και τις στρατηγικές πρόσβασης σε αυτές </a:t>
            </a:r>
            <a:endParaRPr lang="el-GR"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smtClean="0"/>
              <a:t>Οι κωφοί μαθητές:</a:t>
            </a:r>
            <a:endParaRPr lang="el-GR" dirty="0"/>
          </a:p>
        </p:txBody>
      </p:sp>
      <p:sp>
        <p:nvSpPr>
          <p:cNvPr id="3" name="2 - Θέση περιεχομένου"/>
          <p:cNvSpPr>
            <a:spLocks noGrp="1"/>
          </p:cNvSpPr>
          <p:nvPr>
            <p:ph sz="quarter" idx="1"/>
          </p:nvPr>
        </p:nvSpPr>
        <p:spPr/>
        <p:txBody>
          <a:bodyPr/>
          <a:lstStyle/>
          <a:p>
            <a:r>
              <a:rPr lang="el-GR" dirty="0" smtClean="0"/>
              <a:t>αξιολογούν πολύ θετικά τους εκπαιδευτικούς που έχουν ευρεία και βαθιά γνώση του αντικειμένου τους</a:t>
            </a:r>
          </a:p>
          <a:p>
            <a:r>
              <a:rPr lang="el-GR" dirty="0" smtClean="0"/>
              <a:t>πιστεύουν ότι είναι σημαντικό για τους καθηγητές να είναι θερμοί, φιλικοί και να νοιάζονται για αυτούς</a:t>
            </a:r>
          </a:p>
          <a:p>
            <a:r>
              <a:rPr lang="el-GR" dirty="0" smtClean="0"/>
              <a:t> όσο περισσότερο συμμετέχουν σε δραστηριότητες μέσα στην τάξη, τόσο καλύτερη είναι η ακαδημαϊκή τους επίδοση </a:t>
            </a:r>
            <a:endParaRPr lang="el-GR"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smtClean="0"/>
              <a:t>Το σχολείο:</a:t>
            </a:r>
            <a:endParaRPr lang="el-GR" dirty="0"/>
          </a:p>
        </p:txBody>
      </p:sp>
      <p:sp>
        <p:nvSpPr>
          <p:cNvPr id="3" name="2 - Θέση περιεχομένου"/>
          <p:cNvSpPr>
            <a:spLocks noGrp="1"/>
          </p:cNvSpPr>
          <p:nvPr>
            <p:ph sz="quarter" idx="1"/>
          </p:nvPr>
        </p:nvSpPr>
        <p:spPr/>
        <p:txBody>
          <a:bodyPr/>
          <a:lstStyle/>
          <a:p>
            <a:r>
              <a:rPr lang="el-GR" dirty="0" smtClean="0"/>
              <a:t>μπορεί να παίξει πολύ σημαντικό ρόλο στη διαμόρφωση ενός θετικού υποστηρικτικού οικογενειακού περιβάλλοντος</a:t>
            </a:r>
          </a:p>
          <a:p>
            <a:r>
              <a:rPr lang="el-GR" dirty="0" smtClean="0"/>
              <a:t>μπορεί να διευκολύνει και να ενθαρρύνει την επικοινωνία με την οικογένεια</a:t>
            </a:r>
          </a:p>
          <a:p>
            <a:r>
              <a:rPr lang="el-GR" dirty="0" smtClean="0"/>
              <a:t>μπορεί να παρέχει ευκαιρίες στους γονείς να συμμετέχουν ενεργά στην εκπαίδευση του παιδιού τους </a:t>
            </a:r>
          </a:p>
          <a:p>
            <a:r>
              <a:rPr lang="el-GR" dirty="0" smtClean="0"/>
              <a:t>μπορεί να διαμορφώσει ένα ενιαίο πλαίσιο στήριξης του παιδιού </a:t>
            </a:r>
            <a:endParaRPr lang="el-GR"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smtClean="0"/>
              <a:t>Βασικές αρχές διδασκαλίας</a:t>
            </a:r>
            <a:endParaRPr lang="el-GR" dirty="0"/>
          </a:p>
        </p:txBody>
      </p:sp>
      <p:sp>
        <p:nvSpPr>
          <p:cNvPr id="3" name="2 - Θέση περιεχομένου"/>
          <p:cNvSpPr>
            <a:spLocks noGrp="1"/>
          </p:cNvSpPr>
          <p:nvPr>
            <p:ph sz="quarter" idx="1"/>
          </p:nvPr>
        </p:nvSpPr>
        <p:spPr/>
        <p:txBody>
          <a:bodyPr/>
          <a:lstStyle/>
          <a:p>
            <a:r>
              <a:rPr lang="el-GR" dirty="0" smtClean="0"/>
              <a:t>η διδασκαλία των κανόνων της γραμματικής  και του συντακτικού και η εφαρμογή τους σε ασκήσεις δεν έχει ουσιαστικό αποτέλεσμα στην εσωτερίκευση των δομών και των λειτουργιών της γλώσσας</a:t>
            </a:r>
          </a:p>
          <a:p>
            <a:r>
              <a:rPr lang="el-GR" dirty="0" smtClean="0"/>
              <a:t>προτείνεται η δημιουργία ενός περιβάλλοντος που θα παρέχει τις κατάλληλες ευκαιρίες στα κωφά παιδιά να αλληλεπιδρούν με άλλους </a:t>
            </a:r>
          </a:p>
          <a:p>
            <a:r>
              <a:rPr lang="el-GR" dirty="0" smtClean="0"/>
              <a:t>η της γλώσσας πρέπει να αναφέρεται σε περιστάσεις αυθεντικές και πραγματικές που θα έχουν νόημα για αυτά</a:t>
            </a:r>
          </a:p>
          <a:p>
            <a:endParaRPr lang="el-GR"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smtClean="0"/>
              <a:t>Βασικές αρχές διδασκαλίας</a:t>
            </a:r>
            <a:endParaRPr lang="el-GR" dirty="0"/>
          </a:p>
        </p:txBody>
      </p:sp>
      <p:sp>
        <p:nvSpPr>
          <p:cNvPr id="3" name="2 - Θέση περιεχομένου"/>
          <p:cNvSpPr>
            <a:spLocks noGrp="1"/>
          </p:cNvSpPr>
          <p:nvPr>
            <p:ph sz="quarter" idx="1"/>
          </p:nvPr>
        </p:nvSpPr>
        <p:spPr/>
        <p:txBody>
          <a:bodyPr/>
          <a:lstStyle/>
          <a:p>
            <a:r>
              <a:rPr lang="el-GR" dirty="0" smtClean="0"/>
              <a:t>θα πρέπει να δημιουργείται ένα οπτικά βοηθητικό περιβάλλον που θα επιτρέπει στα παιδιά να έχουν συνεχή οπτική επαφή με τον εκπαιδευτικό και τους συμμαθητές τους </a:t>
            </a:r>
          </a:p>
          <a:p>
            <a:r>
              <a:rPr lang="el-GR" dirty="0" smtClean="0"/>
              <a:t>θα πρέπει να δίνεται επαρκής χρόνος στα παιδιά ώστε να μπορούν να παρακολουθούν τόσο τον προφορικό λόγο ή τη νοηματική όσο και όποια οπτικά βοηθήματα αξιοποιούνται</a:t>
            </a:r>
          </a:p>
          <a:p>
            <a:r>
              <a:rPr lang="el-GR" dirty="0" smtClean="0"/>
              <a:t>οι εκπαιδευτικοί θα πρέπει να είναι συνεχώς σε εγρήγορση  καθώς τα κωφά-βαρήκοα παιδιά δείχνουν απροθυμία να αποδεχτούν τα κενά τους </a:t>
            </a:r>
            <a:endParaRPr lang="el-GR"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smtClean="0"/>
              <a:t>Η καλλιέργεια του γραπτού λόγου </a:t>
            </a:r>
            <a:endParaRPr lang="el-GR" dirty="0"/>
          </a:p>
        </p:txBody>
      </p:sp>
      <p:sp>
        <p:nvSpPr>
          <p:cNvPr id="3" name="2 - Θέση περιεχομένου"/>
          <p:cNvSpPr>
            <a:spLocks noGrp="1"/>
          </p:cNvSpPr>
          <p:nvPr>
            <p:ph sz="quarter" idx="1"/>
          </p:nvPr>
        </p:nvSpPr>
        <p:spPr>
          <a:xfrm>
            <a:off x="914400" y="1447800"/>
            <a:ext cx="7772400" cy="4933528"/>
          </a:xfrm>
        </p:spPr>
        <p:txBody>
          <a:bodyPr/>
          <a:lstStyle/>
          <a:p>
            <a:r>
              <a:rPr lang="el-GR" dirty="0" smtClean="0"/>
              <a:t>τα παιδιά πρέπει να έρχονται από νωρίς σε καθημερινή επαφή με τον γραπτό λόγο, γιατί έτσι αναπτύσσουν πιο σύνθετες αντιλήψεις για τη γραφή και την ανάγνωση </a:t>
            </a:r>
          </a:p>
          <a:p>
            <a:r>
              <a:rPr lang="el-GR" dirty="0" smtClean="0"/>
              <a:t>προτείνεται η δημιουργία μέσα στην τάξη ενός περιβάλλοντος που σταθερά και με ποικίλους τρόπους θα ενθαρρύνει την επαφή και την ανάπτυξη του γραπτού λόγου π. χ. μια μικρή, ελκυστική βιβλιοθήκη σε μια γωνιά της τάξης που θα προσκαλεί τα παιδιά και θα τους επιτρέπει με ησυχία να εξερευνήσουν βιβλία διαφορετικών επιπέδων, θεμάτων και ειδών </a:t>
            </a:r>
            <a:endParaRPr lang="el-GR"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smtClean="0"/>
              <a:t>Χαρακτηριστικά της γραπτής γλώσσας των κωφών μαθητών</a:t>
            </a:r>
            <a:endParaRPr lang="el-GR" dirty="0"/>
          </a:p>
        </p:txBody>
      </p:sp>
      <p:sp>
        <p:nvSpPr>
          <p:cNvPr id="3" name="2 - Θέση περιεχομένου"/>
          <p:cNvSpPr>
            <a:spLocks noGrp="1"/>
          </p:cNvSpPr>
          <p:nvPr>
            <p:ph sz="quarter" idx="1"/>
          </p:nvPr>
        </p:nvSpPr>
        <p:spPr/>
        <p:txBody>
          <a:bodyPr/>
          <a:lstStyle/>
          <a:p>
            <a:pPr lvl="0"/>
            <a:r>
              <a:rPr lang="el-GR" dirty="0" smtClean="0"/>
              <a:t>το μήκος των προτάσεων είναι πολύ μικρότερο από αυτές των </a:t>
            </a:r>
            <a:r>
              <a:rPr lang="el-GR" dirty="0" err="1" smtClean="0"/>
              <a:t>ακουόντων</a:t>
            </a:r>
            <a:endParaRPr lang="el-GR" dirty="0" smtClean="0"/>
          </a:p>
          <a:p>
            <a:pPr lvl="0"/>
            <a:r>
              <a:rPr lang="el-GR" dirty="0" smtClean="0"/>
              <a:t>χρησιμοποιούν απλές προτάσεις, σπάνια πιο σύνθετες</a:t>
            </a:r>
          </a:p>
          <a:p>
            <a:pPr lvl="0"/>
            <a:r>
              <a:rPr lang="el-GR" dirty="0" smtClean="0"/>
              <a:t>η γλώσσα είναι αυστηρή, στερεότυπη και σταθερά επαναλαμβανόμενη</a:t>
            </a:r>
          </a:p>
          <a:p>
            <a:pPr lvl="0"/>
            <a:r>
              <a:rPr lang="el-GR" dirty="0" smtClean="0"/>
              <a:t>χρησιμοποιούν κυρίως ουσιαστικά και ρήματα, πολύ λιγότερο αντωνυμίες, βοηθητικά ρήματα και παθητική φωνή</a:t>
            </a:r>
          </a:p>
          <a:p>
            <a:r>
              <a:rPr lang="el-GR" dirty="0" smtClean="0"/>
              <a:t>παραλείπουν λειτουργικές λέξεις όπως άρθρα, συνδέσμους και προθέσεις</a:t>
            </a:r>
            <a:endParaRPr lang="el-GR"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 Τίτλος"/>
          <p:cNvSpPr>
            <a:spLocks noGrp="1"/>
          </p:cNvSpPr>
          <p:nvPr>
            <p:ph type="title"/>
          </p:nvPr>
        </p:nvSpPr>
        <p:spPr/>
        <p:txBody>
          <a:bodyPr/>
          <a:lstStyle/>
          <a:p>
            <a:r>
              <a:rPr lang="el-GR" dirty="0" smtClean="0"/>
              <a:t>Χαρακτηριστικά της γραπτής γλώσσας των κωφών μαθητών</a:t>
            </a:r>
            <a:endParaRPr lang="el-GR" dirty="0"/>
          </a:p>
        </p:txBody>
      </p:sp>
      <p:sp>
        <p:nvSpPr>
          <p:cNvPr id="3" name="2 - Θέση περιεχομένου"/>
          <p:cNvSpPr>
            <a:spLocks noGrp="1"/>
          </p:cNvSpPr>
          <p:nvPr>
            <p:ph sz="quarter" idx="1"/>
          </p:nvPr>
        </p:nvSpPr>
        <p:spPr/>
        <p:txBody>
          <a:bodyPr/>
          <a:lstStyle/>
          <a:p>
            <a:pPr lvl="0"/>
            <a:r>
              <a:rPr lang="el-GR" dirty="0" smtClean="0"/>
              <a:t>προσθέτουν λέξεις που δεν χρειάζονται </a:t>
            </a:r>
          </a:p>
          <a:p>
            <a:pPr lvl="0"/>
            <a:r>
              <a:rPr lang="el-GR" dirty="0" smtClean="0"/>
              <a:t>κάνουν πολύ συχνά συντακτικά λάθη</a:t>
            </a:r>
          </a:p>
          <a:p>
            <a:pPr lvl="0"/>
            <a:r>
              <a:rPr lang="el-GR" dirty="0" smtClean="0"/>
              <a:t>δεν μπορούν να κατανοήσουν τη σχέση δευτερευουσών και κύριων προτάσεων και του νοήματός τους</a:t>
            </a:r>
          </a:p>
          <a:p>
            <a:pPr lvl="0"/>
            <a:r>
              <a:rPr lang="el-GR" dirty="0" smtClean="0"/>
              <a:t>μαθαίνουν το λεξιλόγιο με καθυστέρηση τουλάχιστο δύο με τριών χρόνων, διαφορά που μεγαλώνει με την αύξηση της ηλικίας</a:t>
            </a:r>
          </a:p>
          <a:p>
            <a:pPr lvl="0"/>
            <a:r>
              <a:rPr lang="el-GR" dirty="0" smtClean="0"/>
              <a:t>δεν μπορούν να κατανοήσουν μεταφορικές και ιδιωματικές εκφράσεις</a:t>
            </a:r>
            <a:endParaRPr lang="el-GR"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67544" y="620688"/>
            <a:ext cx="8027169" cy="1693887"/>
          </a:xfrm>
        </p:spPr>
        <p:txBody>
          <a:bodyPr/>
          <a:lstStyle/>
          <a:p>
            <a:pPr algn="ctr"/>
            <a:r>
              <a:rPr lang="el-GR" sz="4800" b="1" dirty="0" smtClean="0"/>
              <a:t>Η εκπαίδευση των κωφών και βαρήκοων παιδιών</a:t>
            </a:r>
            <a:endParaRPr lang="el-GR" sz="4800" b="1"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 Τίτλος"/>
          <p:cNvSpPr>
            <a:spLocks noGrp="1"/>
          </p:cNvSpPr>
          <p:nvPr>
            <p:ph type="title"/>
          </p:nvPr>
        </p:nvSpPr>
        <p:spPr/>
        <p:txBody>
          <a:bodyPr/>
          <a:lstStyle/>
          <a:p>
            <a:r>
              <a:rPr lang="el-GR" dirty="0" smtClean="0"/>
              <a:t>Χαρακτηριστικά της γραπτής γλώσσας των κωφών μαθητών</a:t>
            </a:r>
            <a:endParaRPr lang="el-GR" dirty="0"/>
          </a:p>
        </p:txBody>
      </p:sp>
      <p:sp>
        <p:nvSpPr>
          <p:cNvPr id="3" name="2 - Θέση περιεχομένου"/>
          <p:cNvSpPr>
            <a:spLocks noGrp="1"/>
          </p:cNvSpPr>
          <p:nvPr>
            <p:ph sz="quarter" idx="1"/>
          </p:nvPr>
        </p:nvSpPr>
        <p:spPr/>
        <p:txBody>
          <a:bodyPr/>
          <a:lstStyle/>
          <a:p>
            <a:r>
              <a:rPr lang="el-GR" dirty="0" smtClean="0"/>
              <a:t>παρουσιάζουν αδυναμία στη σύνθεση και οργάνωση πληροφοριών</a:t>
            </a:r>
          </a:p>
          <a:p>
            <a:r>
              <a:rPr lang="el-GR" dirty="0" smtClean="0"/>
              <a:t> τα γραπτά τους αποτελούνται από ξεχωριστές προτάσεις χωρίς συνοχή</a:t>
            </a:r>
          </a:p>
          <a:p>
            <a:r>
              <a:rPr lang="el-GR" dirty="0" smtClean="0"/>
              <a:t>τα γραπτά τους είναι μικρά, με περιορισμένο λεξιλόγιο και απλές προτάσεις</a:t>
            </a:r>
          </a:p>
          <a:p>
            <a:r>
              <a:rPr lang="el-GR" dirty="0" smtClean="0"/>
              <a:t>έχουν καλύτερη επίδοση σε μαθήματα που δεν εξαρτώνται από τη γλώσσα </a:t>
            </a:r>
          </a:p>
          <a:p>
            <a:pPr lvl="0"/>
            <a:r>
              <a:rPr lang="el-GR" dirty="0" smtClean="0"/>
              <a:t>προσεγγίζουν τον γραπτό λόγο πρόταση-πρόταση και όχι ως ένα ενιαίο κείμενο</a:t>
            </a:r>
            <a:endParaRPr lang="el-GR"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smtClean="0"/>
              <a:t>Αιτίες για τη φτωχή επίδοση των κωφών μαθητών:</a:t>
            </a:r>
            <a:endParaRPr lang="el-GR" dirty="0"/>
          </a:p>
        </p:txBody>
      </p:sp>
      <p:sp>
        <p:nvSpPr>
          <p:cNvPr id="3" name="2 - Θέση περιεχομένου"/>
          <p:cNvSpPr>
            <a:spLocks noGrp="1"/>
          </p:cNvSpPr>
          <p:nvPr>
            <p:ph sz="quarter" idx="1"/>
          </p:nvPr>
        </p:nvSpPr>
        <p:spPr/>
        <p:txBody>
          <a:bodyPr/>
          <a:lstStyle/>
          <a:p>
            <a:r>
              <a:rPr lang="el-GR" dirty="0" smtClean="0"/>
              <a:t>μη ομαλή γλωσσική ανάπτυξη τα πρώτα κρίσιμα χρόνια της παιδικής ηλικίας</a:t>
            </a:r>
          </a:p>
          <a:p>
            <a:r>
              <a:rPr lang="el-GR" dirty="0" smtClean="0"/>
              <a:t>φτωχά γλωσσικά ερεθίσματα (λιγοστά ακουστικά υπολείμματα, προβληματική επικοινωνία μέσω της </a:t>
            </a:r>
            <a:r>
              <a:rPr lang="el-GR" dirty="0" err="1" smtClean="0"/>
              <a:t>χειλεανάγνωσης</a:t>
            </a:r>
            <a:r>
              <a:rPr lang="el-GR" dirty="0" smtClean="0"/>
              <a:t>) </a:t>
            </a:r>
          </a:p>
          <a:p>
            <a:r>
              <a:rPr lang="el-GR" dirty="0" smtClean="0"/>
              <a:t>αδυναμία εσωτερίκευσης των κανόνων και της δομής της γλώσσας </a:t>
            </a:r>
          </a:p>
          <a:p>
            <a:r>
              <a:rPr lang="el-GR" dirty="0" smtClean="0"/>
              <a:t>ανυπαρξία ή μη συμμετοχή σε προγράμματα έγκαιρης παρέμβασης</a:t>
            </a:r>
          </a:p>
          <a:p>
            <a:r>
              <a:rPr lang="el-GR" dirty="0" smtClean="0"/>
              <a:t>μη σωστές εκπαιδευτικές μέθοδοι  </a:t>
            </a:r>
            <a:endParaRPr lang="el-GR" dirty="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smtClean="0"/>
              <a:t>Ανάγνωση και προβλήματα</a:t>
            </a:r>
            <a:endParaRPr lang="el-GR" dirty="0"/>
          </a:p>
        </p:txBody>
      </p:sp>
      <p:sp>
        <p:nvSpPr>
          <p:cNvPr id="3" name="2 - Θέση περιεχομένου"/>
          <p:cNvSpPr>
            <a:spLocks noGrp="1"/>
          </p:cNvSpPr>
          <p:nvPr>
            <p:ph sz="quarter" idx="1"/>
          </p:nvPr>
        </p:nvSpPr>
        <p:spPr/>
        <p:txBody>
          <a:bodyPr/>
          <a:lstStyle/>
          <a:p>
            <a:r>
              <a:rPr lang="el-GR" dirty="0" smtClean="0"/>
              <a:t>ελλείψεις στο λεξιλόγιο, στους γλωσσικούς τύπους, σε κανόνες του συντακτικού και σε εννοιολογικές σχέσεις της γλώσσας</a:t>
            </a:r>
          </a:p>
          <a:p>
            <a:r>
              <a:rPr lang="el-GR" dirty="0" smtClean="0"/>
              <a:t>επιφανειακή γνώση των σημασιών των λέξεων με αποτέλεσμα την κατανόηση μόνο μίας σημασίας μιας λέξης ή την αδυναμία απαραίτητων λογικών συνδέσεων για την κατάληξη σε σωστά συμπεράσματα</a:t>
            </a:r>
          </a:p>
          <a:p>
            <a:r>
              <a:rPr lang="el-GR" dirty="0" smtClean="0"/>
              <a:t>μεγάλη δυσκολία σε κείμενα όπου οι λέξεις και οι έννοιες είναι θεωρητικές και αφηρημένες</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smtClean="0"/>
              <a:t>Ανάγνωση και προβλήματα</a:t>
            </a:r>
            <a:endParaRPr lang="el-GR" dirty="0"/>
          </a:p>
        </p:txBody>
      </p:sp>
      <p:sp>
        <p:nvSpPr>
          <p:cNvPr id="3" name="2 - Θέση περιεχομένου"/>
          <p:cNvSpPr>
            <a:spLocks noGrp="1"/>
          </p:cNvSpPr>
          <p:nvPr>
            <p:ph sz="quarter" idx="1"/>
          </p:nvPr>
        </p:nvSpPr>
        <p:spPr/>
        <p:txBody>
          <a:bodyPr/>
          <a:lstStyle/>
          <a:p>
            <a:r>
              <a:rPr lang="el-GR" dirty="0" smtClean="0"/>
              <a:t>η νοηματική γλώσσα είναι προφορική, επομένως τους ζητείται να διαβάσουν σε ένα ξένο γλωσσικό σύστημα </a:t>
            </a:r>
          </a:p>
          <a:p>
            <a:r>
              <a:rPr lang="el-GR" dirty="0" smtClean="0"/>
              <a:t>λιγότερο αποτελεσματικές στρατηγικές μάθησης όπως μικρότερο διάστημα προσοχής, μικρότερη συγκέντρωση, μεγαλύτερη διάσπαση προσοχής, μεγαλύτερη εξάρτηση από τους ενήλικες, έλλειψη κινήτρων και λιγότερο δημιουργικό στυλ μάθησης </a:t>
            </a:r>
          </a:p>
          <a:p>
            <a:r>
              <a:rPr lang="el-GR" dirty="0" smtClean="0"/>
              <a:t>θορυβώδες και απαιτητικό σχολικό περιβάλλον</a:t>
            </a:r>
          </a:p>
          <a:p>
            <a:endParaRPr lang="el-GR"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smtClean="0"/>
              <a:t>Σημαντικά θέματα στην εκπαίδευση των κωφών-βαρήκοων παιδιών</a:t>
            </a:r>
            <a:endParaRPr lang="el-GR" dirty="0"/>
          </a:p>
        </p:txBody>
      </p:sp>
      <p:sp>
        <p:nvSpPr>
          <p:cNvPr id="3" name="2 - Θέση περιεχομένου"/>
          <p:cNvSpPr>
            <a:spLocks noGrp="1"/>
          </p:cNvSpPr>
          <p:nvPr>
            <p:ph sz="quarter" idx="1"/>
          </p:nvPr>
        </p:nvSpPr>
        <p:spPr/>
        <p:txBody>
          <a:bodyPr/>
          <a:lstStyle/>
          <a:p>
            <a:pPr>
              <a:buNone/>
            </a:pPr>
            <a:endParaRPr lang="el-GR" dirty="0" smtClean="0"/>
          </a:p>
          <a:p>
            <a:pPr lvl="0"/>
            <a:r>
              <a:rPr lang="el-GR" dirty="0" smtClean="0"/>
              <a:t> η σπουδαιότητα της ενεργούς ανάμειξης των γονιών στην εκπαίδευση των παιδιών τους,</a:t>
            </a:r>
          </a:p>
          <a:p>
            <a:pPr lvl="0"/>
            <a:r>
              <a:rPr lang="el-GR" dirty="0" smtClean="0"/>
              <a:t>η ανάγκη για ποικιλία και ευελιξία στη χρήση διδακτικών μεθόδων και εκπαιδευτικών εργαλείων,</a:t>
            </a:r>
          </a:p>
          <a:p>
            <a:pPr lvl="0"/>
            <a:r>
              <a:rPr lang="el-GR" dirty="0" smtClean="0"/>
              <a:t>η σημασία του να διδάσκονται </a:t>
            </a:r>
            <a:r>
              <a:rPr lang="el-GR" dirty="0"/>
              <a:t>τα παιδιά σύμφωνα </a:t>
            </a:r>
            <a:r>
              <a:rPr lang="el-GR" dirty="0" smtClean="0"/>
              <a:t>με τις δυνατότητες τους, χτίζοντας πάνω στην ήδη κεκτημένη γνώση,</a:t>
            </a:r>
          </a:p>
          <a:p>
            <a:pPr>
              <a:buFont typeface="Arial" pitchFamily="34" charset="0"/>
              <a:buChar char="•"/>
            </a:pPr>
            <a:endParaRPr lang="el-GR"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smtClean="0"/>
              <a:t>Σημαντικά θέματα στην εκπαίδευση των κωφών-βαρήκοων παιδιών</a:t>
            </a:r>
            <a:endParaRPr lang="el-GR" dirty="0"/>
          </a:p>
        </p:txBody>
      </p:sp>
      <p:sp>
        <p:nvSpPr>
          <p:cNvPr id="3" name="2 - Θέση περιεχομένου"/>
          <p:cNvSpPr>
            <a:spLocks noGrp="1"/>
          </p:cNvSpPr>
          <p:nvPr>
            <p:ph sz="quarter" idx="1"/>
          </p:nvPr>
        </p:nvSpPr>
        <p:spPr/>
        <p:txBody>
          <a:bodyPr/>
          <a:lstStyle/>
          <a:p>
            <a:pPr lvl="0"/>
            <a:r>
              <a:rPr lang="el-GR" dirty="0" smtClean="0"/>
              <a:t>η ανάγκη της κατανόησης του παιδιού ως ολότητα προκειμένου να γίνει η καλύτερη δυνατή αντιστοίχιση των κατάλληλων εκπαιδευτικών μεθόδων στα χαρακτηριστικά των μαθητών,</a:t>
            </a:r>
          </a:p>
          <a:p>
            <a:pPr lvl="0"/>
            <a:r>
              <a:rPr lang="el-GR" dirty="0" smtClean="0"/>
              <a:t>η  πρώιμη πρόσβαση στη γλώσσα,</a:t>
            </a:r>
          </a:p>
          <a:p>
            <a:pPr lvl="0"/>
            <a:r>
              <a:rPr lang="el-GR" dirty="0" smtClean="0"/>
              <a:t>η κοινωνική αλληλεπίδραση,</a:t>
            </a:r>
          </a:p>
          <a:p>
            <a:pPr lvl="0"/>
            <a:r>
              <a:rPr lang="el-GR" dirty="0" smtClean="0"/>
              <a:t>η ποικιλία στην απόκτηση εμπειριών</a:t>
            </a:r>
          </a:p>
          <a:p>
            <a:pPr lvl="0"/>
            <a:r>
              <a:rPr lang="el-GR" dirty="0" smtClean="0"/>
              <a:t>η επιλογή του εκπαιδευτικού περιβάλλοντος να γίνεται ανάλογα με τις ανάγκες και τις ικανότητες του παιδιού</a:t>
            </a:r>
            <a:endParaRPr lang="el-GR"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smtClean="0"/>
              <a:t>Η στάση των γονιών </a:t>
            </a:r>
            <a:endParaRPr lang="el-GR" dirty="0"/>
          </a:p>
        </p:txBody>
      </p:sp>
      <p:sp>
        <p:nvSpPr>
          <p:cNvPr id="3" name="2 - Θέση περιεχομένου"/>
          <p:cNvSpPr>
            <a:spLocks noGrp="1"/>
          </p:cNvSpPr>
          <p:nvPr>
            <p:ph sz="quarter" idx="1"/>
          </p:nvPr>
        </p:nvSpPr>
        <p:spPr/>
        <p:txBody>
          <a:bodyPr/>
          <a:lstStyle/>
          <a:p>
            <a:pPr>
              <a:buNone/>
            </a:pPr>
            <a:r>
              <a:rPr lang="el-GR" dirty="0" smtClean="0"/>
              <a:t>Οι πιο σημαντικοί παράγοντες στην ανάπτυξη των κωφών-βαρήκοων μαθητών είναι:</a:t>
            </a:r>
          </a:p>
          <a:p>
            <a:pPr>
              <a:buFont typeface="Arial" pitchFamily="34" charset="0"/>
              <a:buChar char="•"/>
            </a:pPr>
            <a:r>
              <a:rPr lang="el-GR" dirty="0" smtClean="0"/>
              <a:t>η θετική στάση των γονιών τους απέναντι στην απώλεια της ακοής </a:t>
            </a:r>
          </a:p>
          <a:p>
            <a:pPr>
              <a:buFont typeface="Arial" pitchFamily="34" charset="0"/>
              <a:buChar char="•"/>
            </a:pPr>
            <a:r>
              <a:rPr lang="el-GR" dirty="0" smtClean="0"/>
              <a:t>η ποιότητα των σχέσεων γονιών και παιδιών</a:t>
            </a:r>
          </a:p>
          <a:p>
            <a:pPr>
              <a:buFont typeface="Arial" pitchFamily="34" charset="0"/>
              <a:buChar char="•"/>
            </a:pPr>
            <a:r>
              <a:rPr lang="el-GR" dirty="0" smtClean="0"/>
              <a:t>η ευελιξία και η επιμονή στην αναζήτηση των κατάλληλων επικοινωνιακών μεθόδων</a:t>
            </a:r>
          </a:p>
          <a:p>
            <a:pPr>
              <a:buFont typeface="Arial" pitchFamily="34" charset="0"/>
              <a:buChar char="•"/>
            </a:pPr>
            <a:r>
              <a:rPr lang="el-GR" dirty="0" smtClean="0"/>
              <a:t>η σταθερή επικοινωνία ανεξάρτητα από το γλωσσικό κώδικα </a:t>
            </a:r>
            <a:endParaRPr lang="en-US" smtClean="0"/>
          </a:p>
          <a:p>
            <a:pPr>
              <a:buFont typeface="Arial" pitchFamily="34" charset="0"/>
              <a:buChar char="•"/>
            </a:pPr>
            <a:endParaRPr lang="en-US" dirty="0" smtClean="0"/>
          </a:p>
          <a:p>
            <a:pPr>
              <a:buFont typeface="Arial" pitchFamily="34" charset="0"/>
              <a:buChar char="•"/>
            </a:pPr>
            <a:endParaRPr lang="el-GR"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914400" y="332656"/>
            <a:ext cx="7772400" cy="1084982"/>
          </a:xfrm>
        </p:spPr>
        <p:txBody>
          <a:bodyPr/>
          <a:lstStyle/>
          <a:p>
            <a:r>
              <a:rPr lang="el-GR" dirty="0" smtClean="0"/>
              <a:t>Η σταθερή επικοινωνία μεταξύ γονιών και παιδιών:</a:t>
            </a:r>
            <a:endParaRPr lang="el-GR" dirty="0"/>
          </a:p>
        </p:txBody>
      </p:sp>
      <p:sp>
        <p:nvSpPr>
          <p:cNvPr id="3" name="2 - Θέση περιεχομένου"/>
          <p:cNvSpPr>
            <a:spLocks noGrp="1"/>
          </p:cNvSpPr>
          <p:nvPr>
            <p:ph sz="quarter" idx="1"/>
          </p:nvPr>
        </p:nvSpPr>
        <p:spPr>
          <a:xfrm>
            <a:off x="914400" y="1772816"/>
            <a:ext cx="7772400" cy="4246984"/>
          </a:xfrm>
        </p:spPr>
        <p:txBody>
          <a:bodyPr/>
          <a:lstStyle/>
          <a:p>
            <a:r>
              <a:rPr lang="el-GR" dirty="0" smtClean="0"/>
              <a:t>προάγει τη γλωσσική ανάπτυξη </a:t>
            </a:r>
          </a:p>
          <a:p>
            <a:r>
              <a:rPr lang="el-GR" dirty="0" smtClean="0"/>
              <a:t>επιτρέπει την καθημερινή και αποτελεσματική αλληλεπίδραση  γονιών και παιδιών</a:t>
            </a:r>
          </a:p>
          <a:p>
            <a:r>
              <a:rPr lang="el-GR" dirty="0" smtClean="0"/>
              <a:t>οδηγεί στην έγκαιρη θεμελίωση της γλώσσας</a:t>
            </a:r>
          </a:p>
          <a:p>
            <a:r>
              <a:rPr lang="el-GR" dirty="0" smtClean="0"/>
              <a:t>αποτελεί πιθανώς τον καλύτερο δείκτη της γλωσσικής ανάπτυξης </a:t>
            </a:r>
          </a:p>
          <a:p>
            <a:r>
              <a:rPr lang="el-GR" dirty="0" smtClean="0"/>
              <a:t>αποτελεί ένα κεντρικό παράγοντα στη μετέπειτα ακαδημαϊκή επιτυχία του παιδιού </a:t>
            </a:r>
          </a:p>
          <a:p>
            <a:pPr>
              <a:buNone/>
            </a:pPr>
            <a:endParaRPr lang="el-GR" dirty="0" smtClean="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smtClean="0"/>
              <a:t>Οι σοβαρές γλωσσικές δυσκολίες:</a:t>
            </a:r>
            <a:endParaRPr lang="el-GR" dirty="0"/>
          </a:p>
        </p:txBody>
      </p:sp>
      <p:sp>
        <p:nvSpPr>
          <p:cNvPr id="3" name="2 - Θέση περιεχομένου"/>
          <p:cNvSpPr>
            <a:spLocks noGrp="1"/>
          </p:cNvSpPr>
          <p:nvPr>
            <p:ph sz="quarter" idx="1"/>
          </p:nvPr>
        </p:nvSpPr>
        <p:spPr/>
        <p:txBody>
          <a:bodyPr/>
          <a:lstStyle/>
          <a:p>
            <a:r>
              <a:rPr lang="el-GR" dirty="0" smtClean="0"/>
              <a:t>οφείλονται στην περιορισμένη έκθεση και εμπειρία με τη γλώσσα εξαιτίας:</a:t>
            </a:r>
          </a:p>
          <a:p>
            <a:pPr lvl="1"/>
            <a:r>
              <a:rPr lang="el-GR" dirty="0" smtClean="0"/>
              <a:t>της αδυναμίας να ακούσει κάποιος αυτά που λέγονται προς αυτόν ή γύρω του </a:t>
            </a:r>
          </a:p>
          <a:p>
            <a:pPr lvl="1"/>
            <a:r>
              <a:rPr lang="el-GR" dirty="0" smtClean="0"/>
              <a:t>της ανυπαρξίας εναλλακτικών τρόπων επικοινωνίας όπως η νοηματική γλώσσα</a:t>
            </a:r>
          </a:p>
          <a:p>
            <a:pPr lvl="1"/>
            <a:r>
              <a:rPr lang="el-GR" dirty="0" smtClean="0"/>
              <a:t>της μη έκθεσης τους σε πλούσια οπτικά γλωσσικά ερεθίσματα </a:t>
            </a:r>
          </a:p>
          <a:p>
            <a:pPr lvl="1"/>
            <a:r>
              <a:rPr lang="el-GR" dirty="0" smtClean="0"/>
              <a:t>της ανυπαρξίας ειδικών προγραμμάτων και ακουστικών βοηθημάτων που τους επιτρέπουν την πρόσβαση στην προφορικό λόγο</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smtClean="0"/>
              <a:t>Η καθυστέρηση στη γλώσσα:</a:t>
            </a:r>
            <a:endParaRPr lang="el-GR" dirty="0"/>
          </a:p>
        </p:txBody>
      </p:sp>
      <p:sp>
        <p:nvSpPr>
          <p:cNvPr id="3" name="2 - Θέση περιεχομένου"/>
          <p:cNvSpPr>
            <a:spLocks noGrp="1"/>
          </p:cNvSpPr>
          <p:nvPr>
            <p:ph sz="quarter" idx="1"/>
          </p:nvPr>
        </p:nvSpPr>
        <p:spPr>
          <a:xfrm>
            <a:off x="914400" y="1447800"/>
            <a:ext cx="7772400" cy="5005536"/>
          </a:xfrm>
        </p:spPr>
        <p:txBody>
          <a:bodyPr/>
          <a:lstStyle/>
          <a:p>
            <a:r>
              <a:rPr lang="el-GR" dirty="0" smtClean="0"/>
              <a:t>επηρεάζει αρνητικά την ανάπτυξη κοινωνικών δεξιοτήτων, της αυτοεκτίμησης και της απόκτησης ταυτότητας </a:t>
            </a:r>
          </a:p>
          <a:p>
            <a:r>
              <a:rPr lang="el-GR" dirty="0" smtClean="0"/>
              <a:t>οδηγεί σε περιορισμένη πρόσβαση σε πληροφορίες</a:t>
            </a:r>
          </a:p>
          <a:p>
            <a:r>
              <a:rPr lang="el-GR" dirty="0" smtClean="0"/>
              <a:t> επηρεάζει αρνητικά την ανάπτυξη λεξιλογίου, συντακτικού ή βασικών γνώσεων</a:t>
            </a:r>
          </a:p>
          <a:p>
            <a:r>
              <a:rPr lang="el-GR" dirty="0" smtClean="0"/>
              <a:t>θα επηρεάσει τη γνωστική εξέλιξη από την έλλειψη </a:t>
            </a:r>
            <a:r>
              <a:rPr lang="el-GR" dirty="0" err="1" smtClean="0"/>
              <a:t>μεταγνωστικών</a:t>
            </a:r>
            <a:r>
              <a:rPr lang="el-GR" dirty="0" smtClean="0"/>
              <a:t> δεξιοτήτων </a:t>
            </a:r>
          </a:p>
          <a:p>
            <a:r>
              <a:rPr lang="el-GR" dirty="0" smtClean="0"/>
              <a:t>δυσκολεύει πολύ τη θέση του κωφού και βαρήκοου μαθητή μέσα στην τάξη</a:t>
            </a:r>
          </a:p>
          <a:p>
            <a:r>
              <a:rPr lang="el-GR" dirty="0" smtClean="0"/>
              <a:t>επηρεάζει επιδόσεις τους και στα άλλα μαθήματα</a:t>
            </a:r>
          </a:p>
          <a:p>
            <a:endParaRPr lang="el-GR"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914400" y="0"/>
            <a:ext cx="7772400" cy="1417638"/>
          </a:xfrm>
        </p:spPr>
        <p:txBody>
          <a:bodyPr/>
          <a:lstStyle/>
          <a:p>
            <a:r>
              <a:rPr lang="el-GR" dirty="0" smtClean="0"/>
              <a:t>Οι εκπαιδευτικοί:</a:t>
            </a:r>
            <a:endParaRPr lang="el-GR" dirty="0"/>
          </a:p>
        </p:txBody>
      </p:sp>
      <p:sp>
        <p:nvSpPr>
          <p:cNvPr id="3" name="2 - Θέση περιεχομένου"/>
          <p:cNvSpPr>
            <a:spLocks noGrp="1"/>
          </p:cNvSpPr>
          <p:nvPr>
            <p:ph sz="quarter" idx="1"/>
          </p:nvPr>
        </p:nvSpPr>
        <p:spPr>
          <a:xfrm>
            <a:off x="899592" y="1268760"/>
            <a:ext cx="7772400" cy="5266184"/>
          </a:xfrm>
        </p:spPr>
        <p:txBody>
          <a:bodyPr/>
          <a:lstStyle/>
          <a:p>
            <a:r>
              <a:rPr lang="el-GR" dirty="0" smtClean="0"/>
              <a:t>υποθέτουν ότι οι κωφοί και βαρήκοοι μαθητές κατανοούν και επεξεργάζονται περισσότερες πληροφορίες από όσες πράγματι μπορούν</a:t>
            </a:r>
          </a:p>
          <a:p>
            <a:r>
              <a:rPr lang="el-GR" dirty="0" smtClean="0"/>
              <a:t>θα πρέπει να γνωρίζουν τα ιδιαίτερα χαρακτηριστικά τους και τις εκπαιδευτικές τους ανάγκες</a:t>
            </a:r>
          </a:p>
          <a:p>
            <a:r>
              <a:rPr lang="el-GR" dirty="0" smtClean="0"/>
              <a:t>θα πρέπει να επιδεικνύουν ευρηματικότητα στις διδακτικές τους προσεγγίσεις</a:t>
            </a:r>
          </a:p>
          <a:p>
            <a:r>
              <a:rPr lang="el-GR" dirty="0" smtClean="0"/>
              <a:t>θα πρέπει να συνεργάζονται στενά με τους εκπαιδευτικούς της γενικής εκπαίδευσης</a:t>
            </a:r>
          </a:p>
          <a:p>
            <a:r>
              <a:rPr lang="el-GR" dirty="0" smtClean="0"/>
              <a:t>θα πρέπει να ενισχύουν την αυτοεκτίμηση των μαθητών τους και να αναπτύσσουν τις κοινωνικές και συναισθηματικές τους δεξιότητες</a:t>
            </a:r>
          </a:p>
          <a:p>
            <a:endParaRPr lang="el-GR" dirty="0"/>
          </a:p>
        </p:txBody>
      </p:sp>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Δικαιοσύνη">
  <a:themeElements>
    <a:clrScheme name="NewsPrint">
      <a:dk1>
        <a:sysClr val="windowText" lastClr="000000"/>
      </a:dk1>
      <a:lt1>
        <a:sysClr val="window" lastClr="FFFFFF"/>
      </a:lt1>
      <a:dk2>
        <a:srgbClr val="303030"/>
      </a:dk2>
      <a:lt2>
        <a:srgbClr val="DEDEE0"/>
      </a:lt2>
      <a:accent1>
        <a:srgbClr val="AD0101"/>
      </a:accent1>
      <a:accent2>
        <a:srgbClr val="726056"/>
      </a:accent2>
      <a:accent3>
        <a:srgbClr val="AC956E"/>
      </a:accent3>
      <a:accent4>
        <a:srgbClr val="808DA9"/>
      </a:accent4>
      <a:accent5>
        <a:srgbClr val="424E5B"/>
      </a:accent5>
      <a:accent6>
        <a:srgbClr val="730E00"/>
      </a:accent6>
      <a:hlink>
        <a:srgbClr val="D26900"/>
      </a:hlink>
      <a:folHlink>
        <a:srgbClr val="D89243"/>
      </a:folHlink>
    </a:clrScheme>
    <a:fontScheme name="Δικαιοσύνη">
      <a:majorFont>
        <a:latin typeface="Franklin Gothic Book"/>
        <a:ea typeface=""/>
        <a:cs typeface=""/>
        <a:font script="Grek" typeface="Calibri"/>
        <a:font script="Cyrl" typeface="Calibri"/>
        <a:font script="Jpan" typeface="HGｺﾞｼｯｸM"/>
        <a:font script="Hang" typeface="바탕"/>
        <a:font script="Hans" typeface="幼圆"/>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Perpetua"/>
        <a:ea typeface=""/>
        <a:cs typeface=""/>
        <a:font script="Grek" typeface="Cambria"/>
        <a:font script="Cyrl" typeface="Cambria"/>
        <a:font script="Jpan" typeface="HG創英ﾌﾟﾚｾﾞﾝｽEB"/>
        <a:font script="Hang" typeface="맑은 고딕"/>
        <a:font script="Hans" typeface="宋体"/>
        <a:font script="Hant" typeface="新細明體"/>
        <a:font script="Arab" typeface="Times New Roman"/>
        <a:font script="Hebr" typeface="Aharoni"/>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Δικαιοσύνη">
      <a:fillStyleLst>
        <a:solidFill>
          <a:schemeClr val="phClr"/>
        </a:solidFill>
        <a:blipFill>
          <a:blip xmlns:r="http://schemas.openxmlformats.org/officeDocument/2006/relationships" r:embed="rId1">
            <a:duotone>
              <a:schemeClr val="phClr">
                <a:tint val="30000"/>
                <a:satMod val="300000"/>
              </a:schemeClr>
              <a:schemeClr val="phClr">
                <a:tint val="40000"/>
                <a:satMod val="200000"/>
              </a:schemeClr>
            </a:duotone>
          </a:blip>
          <a:tile tx="0" ty="0" sx="70000" sy="70000" flip="none" algn="ctr"/>
        </a:blipFill>
        <a:blipFill>
          <a:blip xmlns:r="http://schemas.openxmlformats.org/officeDocument/2006/relationships" r:embed="rId1">
            <a:duotone>
              <a:schemeClr val="phClr">
                <a:shade val="22000"/>
                <a:satMod val="160000"/>
              </a:schemeClr>
              <a:schemeClr val="phClr">
                <a:shade val="45000"/>
                <a:satMod val="100000"/>
              </a:schemeClr>
            </a:duotone>
          </a:blip>
          <a:tile tx="0" ty="0" sx="65000" sy="65000" flip="none" algn="ctr"/>
        </a:blipFill>
      </a:fillStyleLst>
      <a:lnStyleLst>
        <a:ln w="9525" cap="flat" cmpd="sng" algn="ctr">
          <a:solidFill>
            <a:schemeClr val="phClr">
              <a:shade val="60000"/>
              <a:satMod val="110000"/>
            </a:schemeClr>
          </a:solidFill>
          <a:prstDash val="solid"/>
        </a:ln>
        <a:ln w="127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algn="t" rotWithShape="0">
              <a:srgbClr val="000000">
                <a:alpha val="50000"/>
              </a:srgbClr>
            </a:outerShdw>
          </a:effectLst>
        </a:effectStyle>
        <a:effectStyle>
          <a:effectLst>
            <a:outerShdw blurRad="38100" dist="25400" dir="5400000" algn="t" rotWithShape="0">
              <a:srgbClr val="000000">
                <a:alpha val="50000"/>
              </a:srgbClr>
            </a:outerShdw>
          </a:effectLst>
        </a:effectStyle>
        <a:effectStyle>
          <a:effectLst>
            <a:outerShdw blurRad="50800" dist="50800" dir="5400000" algn="t" rotWithShape="0">
              <a:srgbClr val="000000">
                <a:alpha val="60000"/>
              </a:srgbClr>
            </a:outerShdw>
          </a:effectLst>
          <a:scene3d>
            <a:camera prst="isometricBottomUp" fov="0">
              <a:rot lat="0" lon="0" rev="0"/>
            </a:camera>
            <a:lightRig rig="soft" dir="b">
              <a:rot lat="0" lon="0" rev="9000000"/>
            </a:lightRig>
          </a:scene3d>
          <a:sp3d contourW="35000" prstMaterial="matte">
            <a:bevelT w="45000" h="38100" prst="convex"/>
            <a:contourClr>
              <a:schemeClr val="phClr">
                <a:tint val="10000"/>
                <a:satMod val="130000"/>
              </a:schemeClr>
            </a:contourClr>
          </a:sp3d>
        </a:effectStyle>
      </a:effectStyleLst>
      <a:bgFillStyleLst>
        <a:solidFill>
          <a:schemeClr val="phClr"/>
        </a:solidFill>
        <a:gradFill rotWithShape="1">
          <a:gsLst>
            <a:gs pos="0">
              <a:schemeClr val="phClr">
                <a:shade val="40000"/>
                <a:satMod val="165000"/>
              </a:schemeClr>
            </a:gs>
            <a:gs pos="50000">
              <a:schemeClr val="phClr">
                <a:shade val="80000"/>
                <a:satMod val="155000"/>
              </a:schemeClr>
            </a:gs>
            <a:gs pos="100000">
              <a:schemeClr val="phClr">
                <a:tint val="95000"/>
                <a:satMod val="200000"/>
              </a:schemeClr>
            </a:gs>
          </a:gsLst>
          <a:lin ang="16200000" scaled="1"/>
        </a:gradFill>
        <a:blipFill>
          <a:blip xmlns:r="http://schemas.openxmlformats.org/officeDocument/2006/relationships" r:embed="rId1">
            <a:duotone>
              <a:schemeClr val="phClr">
                <a:tint val="95000"/>
                <a:satMod val="200000"/>
              </a:schemeClr>
              <a:schemeClr val="phClr">
                <a:shade val="80000"/>
                <a:satMod val="100000"/>
              </a:schemeClr>
            </a:duotone>
          </a:blip>
          <a:tile tx="0" ty="0" sx="55000" sy="55000" flip="none" algn="tl"/>
        </a:blipFill>
      </a:bgFillStyleLst>
    </a:fmtScheme>
  </a:themeElements>
  <a:objectDefaults/>
  <a:extraClrSchemeLst/>
</a:theme>
</file>

<file path=ppt/theme/theme2.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1264</TotalTime>
  <Words>1333</Words>
  <Application>Microsoft Office PowerPoint</Application>
  <PresentationFormat>Προβολή στην οθόνη (4:3)</PresentationFormat>
  <Paragraphs>117</Paragraphs>
  <Slides>23</Slides>
  <Notes>1</Notes>
  <HiddenSlides>0</HiddenSlides>
  <MMClips>0</MMClips>
  <ScaleCrop>false</ScaleCrop>
  <HeadingPairs>
    <vt:vector size="4" baseType="variant">
      <vt:variant>
        <vt:lpstr>Θέμα</vt:lpstr>
      </vt:variant>
      <vt:variant>
        <vt:i4>1</vt:i4>
      </vt:variant>
      <vt:variant>
        <vt:lpstr>Τίτλοι διαφανειών</vt:lpstr>
      </vt:variant>
      <vt:variant>
        <vt:i4>23</vt:i4>
      </vt:variant>
    </vt:vector>
  </HeadingPairs>
  <TitlesOfParts>
    <vt:vector size="24" baseType="lpstr">
      <vt:lpstr>Δικαιοσύνη</vt:lpstr>
      <vt:lpstr>Η διδασκαλία, εκμάθηση, πιστοποίηση της ελληνικής σε ΑμεΑ</vt:lpstr>
      <vt:lpstr>Η εκπαίδευση των κωφών και βαρήκοων παιδιών</vt:lpstr>
      <vt:lpstr>Σημαντικά θέματα στην εκπαίδευση των κωφών-βαρήκοων παιδιών</vt:lpstr>
      <vt:lpstr>Σημαντικά θέματα στην εκπαίδευση των κωφών-βαρήκοων παιδιών</vt:lpstr>
      <vt:lpstr>Η στάση των γονιών </vt:lpstr>
      <vt:lpstr>Η σταθερή επικοινωνία μεταξύ γονιών και παιδιών:</vt:lpstr>
      <vt:lpstr>Οι σοβαρές γλωσσικές δυσκολίες:</vt:lpstr>
      <vt:lpstr>Η καθυστέρηση στη γλώσσα:</vt:lpstr>
      <vt:lpstr>Οι εκπαιδευτικοί:</vt:lpstr>
      <vt:lpstr>Οι εκπαιδευτικοί:</vt:lpstr>
      <vt:lpstr>Οι εκπαιδευτικοί:</vt:lpstr>
      <vt:lpstr>Οι κωφοί μαθητές:</vt:lpstr>
      <vt:lpstr>Οι κωφοί μαθητές:</vt:lpstr>
      <vt:lpstr>Το σχολείο:</vt:lpstr>
      <vt:lpstr>Βασικές αρχές διδασκαλίας</vt:lpstr>
      <vt:lpstr>Βασικές αρχές διδασκαλίας</vt:lpstr>
      <vt:lpstr>Η καλλιέργεια του γραπτού λόγου </vt:lpstr>
      <vt:lpstr>Χαρακτηριστικά της γραπτής γλώσσας των κωφών μαθητών</vt:lpstr>
      <vt:lpstr>Χαρακτηριστικά της γραπτής γλώσσας των κωφών μαθητών</vt:lpstr>
      <vt:lpstr>Χαρακτηριστικά της γραπτής γλώσσας των κωφών μαθητών</vt:lpstr>
      <vt:lpstr>Αιτίες για τη φτωχή επίδοση των κωφών μαθητών:</vt:lpstr>
      <vt:lpstr>Ανάγνωση και προβλήματα</vt:lpstr>
      <vt:lpstr>Ανάγνωση και προβλήματα</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Παρουσίαση του PowerPoint</dc:title>
  <dc:creator>Δήμητρα</dc:creator>
  <cp:lastModifiedBy>FWS095</cp:lastModifiedBy>
  <cp:revision>133</cp:revision>
  <dcterms:created xsi:type="dcterms:W3CDTF">2014-02-13T07:40:03Z</dcterms:created>
  <dcterms:modified xsi:type="dcterms:W3CDTF">2016-08-08T09:26:44Z</dcterms:modified>
</cp:coreProperties>
</file>