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50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AD4F1DF-578C-4311-AF77-3D297962F3A1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DB6039C-FE77-4B5C-B451-69D3A0D7CD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206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94DB76-210C-4B9B-AD17-5496F9749AA4}" type="slidenum">
              <a:rPr lang="el-GR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015E7-3941-4AD9-8561-324BD667CB5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Στρογγυλεμένο ορθογώνιο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Ορθογώνιο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Ορθογώνιο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Ορθογώνιο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1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83B2-13BD-49E6-A3E9-05C4798E9CB6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12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0CEAD1-54C5-492B-83F7-157DCB7A7C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283D-CA58-4684-8921-C14CEF6EF151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1A41-3523-4168-B5B2-123F580BE1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E32A-58D2-4A65-AE03-84C69A39AFC4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D378-34B1-42B3-8A87-EC6806D5F2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4000" b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A48C-53C6-420B-9667-065BD8254246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5F31-D392-41A3-B977-357BBE979B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Στρογγυλεμένο ορθογώνιο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Ορθογώνιο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Ορθογώνιο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Ορθογώνιο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ln>
            <a:solidFill>
              <a:srgbClr val="C00000"/>
            </a:solidFill>
          </a:ln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7B705-7E8C-48F7-B728-F07026C2A529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10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77C7-DD9C-4B76-9FC5-D631E1C84B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6602-0530-4BA9-AD43-9ADBD964B29B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7C61A-A659-4B1E-B6BE-8995E699B9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C9A8-3A7A-4DFE-B3F1-A2DD0D63A920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88C5-FCB8-43BA-9039-FF46A34DDC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D54F-441B-4083-8D94-8813D2F2F42D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6BC2-DBE7-45C4-8432-2624E7DA8C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0667-E2C8-43F7-9EEA-ACE7B0E51926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DAFB6-E21A-4B76-859A-DCF4F38FED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Στρογγυλεμένο ορθογώνιο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4387-0A9C-4220-AC70-25E49A2B50E2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8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E6BC-88EB-4892-8CD7-7C710DD4B1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Ορθογώνιο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Ορθογώνιο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C0E7F-F6DC-4F43-9321-01378A0BB742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B30E-6BAE-4397-95D6-AFA05A22E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Στρογγυλεμένο ορθογώνιο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Θέση τίτλου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  <a:endParaRPr lang="en-US" altLang="el-GR" smtClean="0"/>
          </a:p>
        </p:txBody>
      </p:sp>
      <p:sp>
        <p:nvSpPr>
          <p:cNvPr id="1029" name="Θέση κειμένου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569D86-8B20-4178-8D62-B869BDF49068}" type="datetimeFigureOut">
              <a:rPr lang="el-GR"/>
              <a:pPr>
                <a:defRPr/>
              </a:pPr>
              <a:t>8/8/2016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8DE4E97-B10E-4454-AF22-E4A2ED71A1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7" r:id="rId2"/>
    <p:sldLayoutId id="2147483975" r:id="rId3"/>
    <p:sldLayoutId id="2147483968" r:id="rId4"/>
    <p:sldLayoutId id="2147483969" r:id="rId5"/>
    <p:sldLayoutId id="2147483970" r:id="rId6"/>
    <p:sldLayoutId id="2147483971" r:id="rId7"/>
    <p:sldLayoutId id="2147483976" r:id="rId8"/>
    <p:sldLayoutId id="2147483977" r:id="rId9"/>
    <p:sldLayoutId id="2147483972" r:id="rId10"/>
    <p:sldLayoutId id="21474839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D3AA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C956E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C956E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Υπότιτλος 2"/>
          <p:cNvSpPr>
            <a:spLocks noGrp="1"/>
          </p:cNvSpPr>
          <p:nvPr>
            <p:ph type="subTitle" idx="1"/>
          </p:nvPr>
        </p:nvSpPr>
        <p:spPr>
          <a:xfrm>
            <a:off x="1295400" y="3140968"/>
            <a:ext cx="6400800" cy="1368153"/>
          </a:xfrm>
        </p:spPr>
        <p:txBody>
          <a:bodyPr/>
          <a:lstStyle/>
          <a:p>
            <a:pPr eaLnBrk="1" hangingPunct="1"/>
            <a:r>
              <a:rPr lang="el-GR" i="1" dirty="0" smtClean="0"/>
              <a:t>Παραδοτέο έργο: Προσαρμογή υλικού για τη διδασκαλία, εκμάθηση, πιστοποίηση της ελληνικής σε άτομα με αναπηρίες</a:t>
            </a:r>
            <a:endParaRPr lang="el-GR" altLang="el-GR" dirty="0" smtClean="0"/>
          </a:p>
        </p:txBody>
      </p:sp>
      <p:sp>
        <p:nvSpPr>
          <p:cNvPr id="614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διδασκαλία, εκμάθηση, πιστοποίηση της ελληνικής σε </a:t>
            </a:r>
            <a:r>
              <a:rPr lang="el-GR" altLang="el-GR" dirty="0" err="1" smtClean="0"/>
              <a:t>ΑμεΑ</a:t>
            </a:r>
            <a:endParaRPr lang="el-GR" altLang="el-GR" dirty="0" smtClean="0"/>
          </a:p>
        </p:txBody>
      </p:sp>
      <p:sp>
        <p:nvSpPr>
          <p:cNvPr id="4" name="Υπότιτλος 2"/>
          <p:cNvSpPr txBox="1">
            <a:spLocks/>
          </p:cNvSpPr>
          <p:nvPr/>
        </p:nvSpPr>
        <p:spPr bwMode="auto">
          <a:xfrm>
            <a:off x="467544" y="4509120"/>
            <a:ext cx="84249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75"/>
              </a:spcBef>
              <a:spcAft>
                <a:spcPct val="0"/>
              </a:spcAft>
              <a:buClr>
                <a:srgbClr val="D3AAAA"/>
              </a:buClr>
              <a:buSzPct val="8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</a:rPr>
              <a:t>Ομάδα Εργασίας/Επιστημονικοί Συνεργάτες:</a:t>
            </a:r>
          </a:p>
          <a:p>
            <a:pPr algn="l">
              <a:defRPr/>
            </a:pPr>
            <a:r>
              <a:rPr lang="el-GR" altLang="el-GR" sz="2200" b="1" dirty="0" err="1">
                <a:solidFill>
                  <a:schemeClr val="accent4">
                    <a:lumMod val="75000"/>
                  </a:schemeClr>
                </a:solidFill>
              </a:rPr>
              <a:t>Τατσιοπούλου</a:t>
            </a: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</a:rPr>
              <a:t> Τριανταφυλλιά</a:t>
            </a:r>
          </a:p>
          <a:p>
            <a:pPr algn="l">
              <a:defRPr/>
            </a:pP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</a:rPr>
              <a:t>Υπεύθυνες παραδοτέου: Άννα </a:t>
            </a:r>
            <a:r>
              <a:rPr lang="el-GR" altLang="el-GR" sz="2200" b="1" dirty="0" err="1">
                <a:solidFill>
                  <a:schemeClr val="accent4">
                    <a:lumMod val="75000"/>
                  </a:schemeClr>
                </a:solidFill>
              </a:rPr>
              <a:t>Κοκκινίδου</a:t>
            </a: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</a:rPr>
              <a:t> &amp; Μαρία Δημητρακοπούλου</a:t>
            </a:r>
          </a:p>
          <a:p>
            <a:pPr algn="l">
              <a:defRPr/>
            </a:pP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</a:rPr>
              <a:t>Κοινό-στόχος: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Μαθητές </a:t>
            </a: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</a:rPr>
              <a:t>μικρής ηλικίας με προβλήματα ακοής</a:t>
            </a:r>
          </a:p>
        </p:txBody>
      </p:sp>
      <p:pic>
        <p:nvPicPr>
          <p:cNvPr id="5" name="Picture 2" descr="\\SERVER2012\Kegglobal\ESPA Logos 2013\Greek Version\Full Color\Logo ΕΠΕΕΔΒΜ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15888"/>
            <a:ext cx="5402263" cy="123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2" descr="ΚΕΓ Logo Green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7475"/>
            <a:ext cx="1498600" cy="123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Η νοηματική γλώσσα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1960 ο </a:t>
            </a:r>
            <a:r>
              <a:rPr lang="en-US" dirty="0" err="1" smtClean="0">
                <a:latin typeface="Cambria" pitchFamily="18" charset="0"/>
              </a:rPr>
              <a:t>Stokoe</a:t>
            </a:r>
            <a:r>
              <a:rPr lang="en-US" dirty="0" smtClean="0"/>
              <a:t> </a:t>
            </a:r>
            <a:r>
              <a:rPr lang="el-GR" dirty="0" smtClean="0"/>
              <a:t>έδειξε ότι η νοηματική γλώσσα: </a:t>
            </a:r>
          </a:p>
          <a:p>
            <a:r>
              <a:rPr lang="el-GR" dirty="0" smtClean="0"/>
              <a:t>είναι μια πλήρης γλώσσα</a:t>
            </a:r>
          </a:p>
          <a:p>
            <a:r>
              <a:rPr lang="el-GR" dirty="0" smtClean="0"/>
              <a:t>έχει όλα τα μέρη του λόγου</a:t>
            </a:r>
          </a:p>
          <a:p>
            <a:r>
              <a:rPr lang="el-GR" dirty="0" smtClean="0"/>
              <a:t>έχει δικούς της γραμματικούς και συντακτικούς κανόνες</a:t>
            </a:r>
          </a:p>
          <a:p>
            <a:r>
              <a:rPr lang="el-GR" dirty="0" smtClean="0"/>
              <a:t>χρησιμοποιεί τον χώρο και την κίνηση, για να οριοθετήσει τους κανόνες και τη γραμματική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νοηματική γλώσσα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αποτελείται από νοήματα που διακρίνονται από το σχήμα του χεριού, τη θέση του σε σχέση με το σώμα, την κίνηση του και τον προσανατολισμό τα παλάμης</a:t>
            </a:r>
            <a:endParaRPr lang="en-US" dirty="0" smtClean="0"/>
          </a:p>
          <a:p>
            <a:r>
              <a:rPr lang="el-GR" dirty="0" smtClean="0"/>
              <a:t>τα νοήματα διακρίνονται σε </a:t>
            </a:r>
            <a:r>
              <a:rPr lang="el-GR" b="1" dirty="0" smtClean="0"/>
              <a:t>δεικτικά</a:t>
            </a:r>
            <a:r>
              <a:rPr lang="el-GR" dirty="0" smtClean="0"/>
              <a:t>, που δείχνουν την οντότητα στην οποία αναφέρονται και σε </a:t>
            </a:r>
            <a:r>
              <a:rPr lang="el-GR" b="1" dirty="0" smtClean="0"/>
              <a:t>εικονιστικά</a:t>
            </a:r>
            <a:r>
              <a:rPr lang="el-GR" dirty="0" smtClean="0"/>
              <a:t>, που παρουσιάζουν ομοιότητα ανάμεσα στη μορφή και τη σημασία τους</a:t>
            </a:r>
          </a:p>
          <a:p>
            <a:r>
              <a:rPr lang="el-GR" dirty="0" smtClean="0"/>
              <a:t>η κίνηση και η έκφραση του προσώπου και των ματιών αποτελούν στοιχεία της γραμματικής</a:t>
            </a:r>
          </a:p>
          <a:p>
            <a:r>
              <a:rPr lang="el-GR" dirty="0" smtClean="0"/>
              <a:t>οι κινήσεις των χειλιών λειτουργούν επικουρικά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τη νοηματική το κωφό παιδί: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αναγνωρίζει σύμβολα οικεία σε αυτό</a:t>
            </a:r>
          </a:p>
          <a:p>
            <a:r>
              <a:rPr lang="el-GR" dirty="0" smtClean="0"/>
              <a:t>αναγνωρίζει την ταυτότητα του</a:t>
            </a:r>
          </a:p>
          <a:p>
            <a:r>
              <a:rPr lang="el-GR" dirty="0" smtClean="0"/>
              <a:t>μαθαίνει γρηγορότερα</a:t>
            </a:r>
          </a:p>
          <a:p>
            <a:r>
              <a:rPr lang="el-GR" dirty="0" smtClean="0"/>
              <a:t>διευκολύνεται </a:t>
            </a:r>
            <a:r>
              <a:rPr lang="el-GR" dirty="0"/>
              <a:t>μέσω της κατάκτησής της ως </a:t>
            </a:r>
            <a:r>
              <a:rPr lang="el-GR" dirty="0" smtClean="0"/>
              <a:t>προς την εκμάθηση της γλώσσας της πλειοψηφίας</a:t>
            </a:r>
          </a:p>
          <a:p>
            <a:r>
              <a:rPr lang="el-GR" dirty="0" smtClean="0"/>
              <a:t>καλλιεργεί τις αναγνωστικές δεξιότητες </a:t>
            </a:r>
          </a:p>
          <a:p>
            <a:r>
              <a:rPr lang="el-GR" dirty="0" smtClean="0"/>
              <a:t>αναπτύσσει τις μεταγλωσσικές δεξιότητες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Η πρώιμη κατάκτηση της νοηματικής: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l-GR" dirty="0" smtClean="0"/>
              <a:t>επιδρά θετικά στην ανάπτυξη γλωσσικών και ακαδημαϊκών δεξιοτήτων </a:t>
            </a:r>
          </a:p>
          <a:p>
            <a:r>
              <a:rPr lang="el-GR" dirty="0" smtClean="0"/>
              <a:t>επιδρά θετικά στην απόκτηση γενικών γνώσεων</a:t>
            </a:r>
          </a:p>
          <a:p>
            <a:r>
              <a:rPr lang="el-GR" dirty="0" smtClean="0"/>
              <a:t>είναι πολύ σημαντική για τη γνωστική, συναισθηματική και κοινωνική ανάπτυξη των κωφών παιδιών </a:t>
            </a:r>
          </a:p>
          <a:p>
            <a:r>
              <a:rPr lang="el-GR" dirty="0" smtClean="0"/>
              <a:t>είναι πολύ σημαντική για την ανάπτυξη των επικοινωνιακών τους δεξιοτήτων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1362075"/>
          </a:xfrm>
        </p:spPr>
        <p:txBody>
          <a:bodyPr/>
          <a:lstStyle/>
          <a:p>
            <a:pPr algn="ctr"/>
            <a:r>
              <a:rPr lang="el-GR" sz="4800" b="1" dirty="0" smtClean="0"/>
              <a:t>Η ΝΟΗΜΑΤΙΚΗ ΓΛΩΣΣΑ</a:t>
            </a:r>
            <a:endParaRPr lang="el-G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Νοηματική γλώσσα: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Αποτελεί ολοκληρωμένη φυσική γλώσσα</a:t>
            </a:r>
          </a:p>
          <a:p>
            <a:r>
              <a:rPr lang="el-GR" dirty="0" smtClean="0"/>
              <a:t>Θεωρείται μητρική γλώσσα των κωφών</a:t>
            </a:r>
          </a:p>
          <a:p>
            <a:r>
              <a:rPr lang="el-GR" dirty="0" smtClean="0"/>
              <a:t>Εκφράζει την ιστορία και την ταυτότητα τους</a:t>
            </a:r>
          </a:p>
          <a:p>
            <a:r>
              <a:rPr lang="el-GR" dirty="0" smtClean="0"/>
              <a:t>Είναι το πιο σπουδαίο χαρακτηριστικό της κουλτούρας τους</a:t>
            </a:r>
          </a:p>
          <a:p>
            <a:r>
              <a:rPr lang="el-GR" dirty="0" smtClean="0"/>
              <a:t>Εξελίσσεται ανάλογα με τις ανάγκες τους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Νοηματική γλώσσα: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είναι </a:t>
            </a:r>
            <a:r>
              <a:rPr lang="el-GR" dirty="0" err="1" smtClean="0"/>
              <a:t>οπτικοκινητική</a:t>
            </a:r>
            <a:r>
              <a:rPr lang="el-GR" dirty="0" smtClean="0"/>
              <a:t> κι επομένως </a:t>
            </a:r>
            <a:r>
              <a:rPr lang="el-GR" dirty="0" err="1" smtClean="0"/>
              <a:t>προσβάσιμη</a:t>
            </a:r>
            <a:r>
              <a:rPr lang="el-GR" dirty="0" smtClean="0"/>
              <a:t> στους κωφούς εξαιτίας της οπτικής της φύσης</a:t>
            </a:r>
          </a:p>
          <a:p>
            <a:r>
              <a:rPr lang="el-GR" dirty="0"/>
              <a:t>τ</a:t>
            </a:r>
            <a:r>
              <a:rPr lang="el-GR" dirty="0" smtClean="0"/>
              <a:t>ους επιτρέπει να προσλαμβάνουν πληροφορίες και να τις επεξεργάζονται</a:t>
            </a:r>
          </a:p>
          <a:p>
            <a:r>
              <a:rPr lang="el-GR" dirty="0" smtClean="0"/>
              <a:t> τους επιτρέπει να επικοινωνούν με το περιβάλλον και να αφομοιώνουν γνώσεις</a:t>
            </a:r>
          </a:p>
          <a:p>
            <a:r>
              <a:rPr lang="el-GR" dirty="0" smtClean="0"/>
              <a:t>αποτελεί το πιο σπουδαίο μέσο για την κοινωνικοποίηση τους  και την απόκτηση της δικής τους ταυτότητας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Νοηματική γλώσσα: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προσφέρει κατάλληλα οπτικά ερεθίσματα, παραστάσεις και εμπειρίες</a:t>
            </a:r>
          </a:p>
          <a:p>
            <a:r>
              <a:rPr lang="el-GR" dirty="0" smtClean="0"/>
              <a:t> αναπτύσσει τη σκέψη και τις γνώσεις των κωφών</a:t>
            </a:r>
          </a:p>
          <a:p>
            <a:r>
              <a:rPr lang="el-GR" dirty="0" smtClean="0"/>
              <a:t>δίνει τη δυνατότητα να εκφράσουν συναισθήματα, ιδέες, αντιλήψεις, καλλιτεχνικές ανησυχίες  </a:t>
            </a:r>
          </a:p>
          <a:p>
            <a:r>
              <a:rPr lang="el-GR" dirty="0"/>
              <a:t>δ</a:t>
            </a:r>
            <a:r>
              <a:rPr lang="el-GR" dirty="0" smtClean="0"/>
              <a:t>ιευκολύνει την εκμάθηση του γραπτού λόγου</a:t>
            </a:r>
            <a:endParaRPr lang="en-US" dirty="0" smtClean="0"/>
          </a:p>
          <a:p>
            <a:r>
              <a:rPr lang="el-GR" dirty="0" smtClean="0"/>
              <a:t>επιτρέπει στους κωφούς να επικοινωνούν φυσικά, εύκολα, αμφίδρομα κι αποτελεσματικά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Ελληνική Νοηματική Γλώσσα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l-GR" dirty="0" smtClean="0"/>
              <a:t>Το 1986 η ΕΕ αναγνώρισε τις νοηματικές γλώσσες των κρατών-μελών ως επίσημες γλώσσες των κοινοτήτων κωφών της Ευρώπης</a:t>
            </a:r>
          </a:p>
          <a:p>
            <a:r>
              <a:rPr lang="el-GR" dirty="0" smtClean="0"/>
              <a:t>Η Ελληνική Νοηματική Γλώσσα είναι η φυσική γλώσσα των κωφών στην Ελλάδα και διαφέρει από τις άλλες νοηματικές γλώσσες</a:t>
            </a:r>
          </a:p>
          <a:p>
            <a:r>
              <a:rPr lang="el-GR" dirty="0" smtClean="0"/>
              <a:t>Η ΕΝΓ αναγνωρίστηκε ως η επίσημη γλώσσα των Ελλήνων Κωφών με το νόμο 2817 του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Ελληνική Νοηματική Γλώσσα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είναι μια νέα γλώσσα με ιστορία εβδομήντα ετών</a:t>
            </a:r>
          </a:p>
          <a:p>
            <a:r>
              <a:rPr lang="el-GR" dirty="0" smtClean="0"/>
              <a:t>έχει δάνεια από άλλες νοηματικές γλώσσες</a:t>
            </a:r>
          </a:p>
          <a:p>
            <a:r>
              <a:rPr lang="el-GR" dirty="0" smtClean="0"/>
              <a:t>τα γράμματα της αλφαβήτας αποδίδονται με το δακτυλικό αλφάβητο </a:t>
            </a:r>
          </a:p>
          <a:p>
            <a:r>
              <a:rPr lang="el-GR" dirty="0" smtClean="0"/>
              <a:t>κάθε γράμμα αποδίδεται με μια </a:t>
            </a:r>
            <a:r>
              <a:rPr lang="el-GR" dirty="0" err="1" smtClean="0"/>
              <a:t>χειρομορφή</a:t>
            </a:r>
            <a:r>
              <a:rPr lang="el-GR" dirty="0" smtClean="0"/>
              <a:t> (</a:t>
            </a:r>
            <a:r>
              <a:rPr lang="el-GR" dirty="0"/>
              <a:t>η μορφή που παίρνουν η παλάμη και τα δάκτυλα του χεριού για το σχηματισμό νοημάτων)</a:t>
            </a:r>
          </a:p>
          <a:p>
            <a:r>
              <a:rPr lang="el-GR" dirty="0" smtClean="0"/>
              <a:t>έχει 54 </a:t>
            </a:r>
            <a:r>
              <a:rPr lang="el-GR" dirty="0" err="1" smtClean="0"/>
              <a:t>χειρομορφές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pPr algn="ctr"/>
            <a:r>
              <a:rPr lang="el-GR" dirty="0" smtClean="0"/>
              <a:t>Ελληνικό Δακτυλικό Αλφάβητο</a:t>
            </a:r>
            <a:endParaRPr lang="el-GR" dirty="0"/>
          </a:p>
        </p:txBody>
      </p:sp>
      <p:pic>
        <p:nvPicPr>
          <p:cNvPr id="1028" name="Picture 4" descr="http://d1ataxia.pbworks.com/f/1332761461/kofalaloi.jpg"/>
          <p:cNvPicPr>
            <a:picLocks noChangeAspect="1" noChangeArrowheads="1"/>
          </p:cNvPicPr>
          <p:nvPr/>
        </p:nvPicPr>
        <p:blipFill>
          <a:blip r:embed="rId2" cstate="print"/>
          <a:srcRect t="9416"/>
          <a:stretch>
            <a:fillRect/>
          </a:stretch>
        </p:blipFill>
        <p:spPr bwMode="auto">
          <a:xfrm>
            <a:off x="1259632" y="1556792"/>
            <a:ext cx="6624736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Ελληνικό Δακτυλικό Αλφάβητο</a:t>
            </a:r>
            <a:endParaRPr lang="el-GR" dirty="0"/>
          </a:p>
        </p:txBody>
      </p:sp>
      <p:pic>
        <p:nvPicPr>
          <p:cNvPr id="26626" name="Picture 2" descr="http://www.pi-schools.gr/special_education_new/html/gr/8emata/ekp_yliko/noimatiki/fonts/fonts_4.gif"/>
          <p:cNvPicPr>
            <a:picLocks noChangeAspect="1" noChangeArrowheads="1"/>
          </p:cNvPicPr>
          <p:nvPr/>
        </p:nvPicPr>
        <p:blipFill>
          <a:blip r:embed="rId2" cstate="print"/>
          <a:srcRect r="49731"/>
          <a:stretch>
            <a:fillRect/>
          </a:stretch>
        </p:blipFill>
        <p:spPr bwMode="auto">
          <a:xfrm>
            <a:off x="1043607" y="1916832"/>
            <a:ext cx="7205133" cy="1584176"/>
          </a:xfrm>
          <a:prstGeom prst="rect">
            <a:avLst/>
          </a:prstGeom>
          <a:noFill/>
        </p:spPr>
      </p:pic>
      <p:pic>
        <p:nvPicPr>
          <p:cNvPr id="5" name="Picture 2" descr="http://www.pi-schools.gr/special_education_new/html/gr/8emata/ekp_yliko/noimatiki/fonts/fonts_4.gif"/>
          <p:cNvPicPr>
            <a:picLocks noChangeAspect="1" noChangeArrowheads="1"/>
          </p:cNvPicPr>
          <p:nvPr/>
        </p:nvPicPr>
        <p:blipFill>
          <a:blip r:embed="rId2" cstate="print"/>
          <a:srcRect l="50269"/>
          <a:stretch>
            <a:fillRect/>
          </a:stretch>
        </p:blipFill>
        <p:spPr bwMode="auto">
          <a:xfrm>
            <a:off x="1187624" y="3789040"/>
            <a:ext cx="712788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517</Words>
  <Application>Microsoft Office PowerPoint</Application>
  <PresentationFormat>Προβολή στην οθόνη (4:3)</PresentationFormat>
  <Paragraphs>61</Paragraphs>
  <Slides>13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Δικαιοσύνη</vt:lpstr>
      <vt:lpstr>Η διδασκαλία, εκμάθηση, πιστοποίηση της ελληνικής σε ΑμεΑ</vt:lpstr>
      <vt:lpstr>Η ΝΟΗΜΑΤΙΚΗ ΓΛΩΣΣΑ</vt:lpstr>
      <vt:lpstr>Η Νοηματική γλώσσα:</vt:lpstr>
      <vt:lpstr>Η Νοηματική γλώσσα:</vt:lpstr>
      <vt:lpstr>Η Νοηματική γλώσσα:</vt:lpstr>
      <vt:lpstr>Η Ελληνική Νοηματική Γλώσσα</vt:lpstr>
      <vt:lpstr>Η Ελληνική Νοηματική Γλώσσα</vt:lpstr>
      <vt:lpstr>Ελληνικό Δακτυλικό Αλφάβητο</vt:lpstr>
      <vt:lpstr>Ελληνικό Δακτυλικό Αλφάβητο</vt:lpstr>
      <vt:lpstr>Η νοηματική γλώσσα</vt:lpstr>
      <vt:lpstr>Η νοηματική γλώσσα</vt:lpstr>
      <vt:lpstr>Με τη νοηματική το κωφό παιδί:</vt:lpstr>
      <vt:lpstr>Η πρώιμη κατάκτηση της νοηματικής: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Δήμητρα</dc:creator>
  <cp:lastModifiedBy>FWS095</cp:lastModifiedBy>
  <cp:revision>125</cp:revision>
  <dcterms:created xsi:type="dcterms:W3CDTF">2014-02-13T07:40:03Z</dcterms:created>
  <dcterms:modified xsi:type="dcterms:W3CDTF">2016-08-08T09:39:05Z</dcterms:modified>
</cp:coreProperties>
</file>