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309" r:id="rId4"/>
    <p:sldId id="310"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4" r:id="rId38"/>
    <p:sldId id="355" r:id="rId39"/>
    <p:sldId id="352" r:id="rId40"/>
    <p:sldId id="353"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24" autoAdjust="0"/>
  </p:normalViewPr>
  <p:slideViewPr>
    <p:cSldViewPr>
      <p:cViewPr>
        <p:scale>
          <a:sx n="115" d="100"/>
          <a:sy n="115" d="100"/>
        </p:scale>
        <p:origin x="-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ACA7DD13-209F-4854-8535-BCF231ADFA6C}"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ACA7DD13-209F-4854-8535-BCF231ADFA6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7/9/2015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ACA7DD13-209F-4854-8535-BCF231ADFA6C}"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B072C7-05FA-4CCD-87A1-6DC851F6FE5D}" type="datetimeFigureOut">
              <a:rPr lang="el-GR" smtClean="0"/>
              <a:pPr/>
              <a:t>7/9/2015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A7DD13-209F-4854-8535-BCF231ADFA6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14348" y="3143248"/>
            <a:ext cx="7572428" cy="1214446"/>
          </a:xfrm>
        </p:spPr>
        <p:txBody>
          <a:bodyPr>
            <a:normAutofit lnSpcReduction="10000"/>
          </a:bodyPr>
          <a:lstStyle/>
          <a:p>
            <a:r>
              <a:rPr lang="el-GR" altLang="el-GR" i="1" dirty="0" smtClean="0"/>
              <a:t>Παραδοτέο έργο: Προσαρμογή υλικού για τη διδασκαλία, εκμάθηση, πιστοποίηση της ελληνικής σε άτομα με αναπηρίες</a:t>
            </a:r>
          </a:p>
          <a:p>
            <a:endParaRPr lang="el-GR" altLang="el-GR" i="1" dirty="0" smtClean="0"/>
          </a:p>
          <a:p>
            <a:endParaRPr lang="el-GR" altLang="el-GR" dirty="0" smtClean="0"/>
          </a:p>
          <a:p>
            <a:endParaRPr lang="el-GR" dirty="0"/>
          </a:p>
        </p:txBody>
      </p:sp>
      <p:sp>
        <p:nvSpPr>
          <p:cNvPr id="2" name="1 - Τίτλος"/>
          <p:cNvSpPr>
            <a:spLocks noGrp="1"/>
          </p:cNvSpPr>
          <p:nvPr>
            <p:ph type="ctrTitle"/>
          </p:nvPr>
        </p:nvSpPr>
        <p:spPr>
          <a:xfrm>
            <a:off x="457200" y="1505930"/>
            <a:ext cx="8229600" cy="1423003"/>
          </a:xfrm>
        </p:spPr>
        <p:txBody>
          <a:bodyPr>
            <a:noAutofit/>
          </a:bodyPr>
          <a:lstStyle/>
          <a:p>
            <a:r>
              <a:rPr lang="el-GR" sz="3200" dirty="0" smtClean="0"/>
              <a:t>Πιστοποίηση Ελληνομάθειας: Υποστήριξη και ποιοτική ανάδειξη της διδασκαλίας/ εκμάθησης της ελληνικής ως ξένης/ δεύτερης γλώσσας</a:t>
            </a:r>
            <a:endParaRPr lang="el-GR" sz="3200" dirty="0"/>
          </a:p>
        </p:txBody>
      </p:sp>
      <p:pic>
        <p:nvPicPr>
          <p:cNvPr id="4" name="Εικόνα 2" descr="ΚΕΓ Logo GreenBlue"/>
          <p:cNvPicPr>
            <a:picLocks noChangeAspect="1" noChangeArrowheads="1"/>
          </p:cNvPicPr>
          <p:nvPr/>
        </p:nvPicPr>
        <p:blipFill>
          <a:blip r:embed="rId2" cstate="print"/>
          <a:srcRect/>
          <a:stretch>
            <a:fillRect/>
          </a:stretch>
        </p:blipFill>
        <p:spPr bwMode="auto">
          <a:xfrm>
            <a:off x="357158" y="142852"/>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ERVER2012\Kegglobal\ESPA Logos 2013\Greek Version\Full Color\Logo ΕΠΕΕΔΒΜ-2013.jpg"/>
          <p:cNvPicPr>
            <a:picLocks noChangeAspect="1" noChangeArrowheads="1"/>
          </p:cNvPicPr>
          <p:nvPr/>
        </p:nvPicPr>
        <p:blipFill>
          <a:blip r:embed="rId3" cstate="print"/>
          <a:srcRect/>
          <a:stretch>
            <a:fillRect/>
          </a:stretch>
        </p:blipFill>
        <p:spPr bwMode="auto">
          <a:xfrm>
            <a:off x="1928794" y="142852"/>
            <a:ext cx="5402263" cy="123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2 - Υπότιτλος"/>
          <p:cNvSpPr txBox="1">
            <a:spLocks/>
          </p:cNvSpPr>
          <p:nvPr/>
        </p:nvSpPr>
        <p:spPr>
          <a:xfrm>
            <a:off x="857224" y="4857760"/>
            <a:ext cx="7500990" cy="1157294"/>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 Ορθογώνιο"/>
          <p:cNvSpPr/>
          <p:nvPr/>
        </p:nvSpPr>
        <p:spPr>
          <a:xfrm>
            <a:off x="357158" y="4572008"/>
            <a:ext cx="8501122" cy="1938992"/>
          </a:xfrm>
          <a:prstGeom prst="rect">
            <a:avLst/>
          </a:prstGeom>
        </p:spPr>
        <p:txBody>
          <a:bodyPr wrap="square">
            <a:spAutoFit/>
          </a:bodyPr>
          <a:lstStyle/>
          <a:p>
            <a:pPr>
              <a:defRPr/>
            </a:pPr>
            <a:r>
              <a:rPr lang="el-GR" altLang="el-GR" sz="2000" dirty="0">
                <a:solidFill>
                  <a:schemeClr val="accent4">
                    <a:lumMod val="75000"/>
                  </a:schemeClr>
                </a:solidFill>
              </a:rPr>
              <a:t>Επιστημονική συνεργάτιδα:</a:t>
            </a:r>
            <a:r>
              <a:rPr lang="en-US" altLang="el-GR" sz="2000" dirty="0">
                <a:solidFill>
                  <a:schemeClr val="accent4">
                    <a:lumMod val="75000"/>
                  </a:schemeClr>
                </a:solidFill>
              </a:rPr>
              <a:t> </a:t>
            </a:r>
            <a:r>
              <a:rPr lang="el-GR" altLang="el-GR" sz="2000" dirty="0" err="1" smtClean="0">
                <a:solidFill>
                  <a:schemeClr val="accent4">
                    <a:lumMod val="75000"/>
                  </a:schemeClr>
                </a:solidFill>
              </a:rPr>
              <a:t>Μπουμπούλη</a:t>
            </a:r>
            <a:r>
              <a:rPr lang="el-GR" altLang="el-GR" sz="2000" dirty="0" smtClean="0">
                <a:solidFill>
                  <a:schemeClr val="accent4">
                    <a:lumMod val="75000"/>
                  </a:schemeClr>
                </a:solidFill>
              </a:rPr>
              <a:t> Χριστίνα</a:t>
            </a:r>
            <a:endParaRPr lang="el-GR" altLang="el-GR" sz="2000" dirty="0">
              <a:solidFill>
                <a:schemeClr val="accent4">
                  <a:lumMod val="75000"/>
                </a:schemeClr>
              </a:solidFill>
            </a:endParaRPr>
          </a:p>
          <a:p>
            <a:pPr>
              <a:defRPr/>
            </a:pPr>
            <a:r>
              <a:rPr lang="el-GR" altLang="el-GR" sz="2000" dirty="0">
                <a:solidFill>
                  <a:schemeClr val="accent4">
                    <a:lumMod val="75000"/>
                  </a:schemeClr>
                </a:solidFill>
              </a:rPr>
              <a:t>Υπεύθυνες παραδοτέου: Άννα </a:t>
            </a:r>
            <a:r>
              <a:rPr lang="el-GR" altLang="el-GR" sz="2000" dirty="0" err="1">
                <a:solidFill>
                  <a:schemeClr val="accent4">
                    <a:lumMod val="75000"/>
                  </a:schemeClr>
                </a:solidFill>
              </a:rPr>
              <a:t>Κοκκινίδου</a:t>
            </a:r>
            <a:r>
              <a:rPr lang="el-GR" altLang="el-GR" sz="2000" dirty="0">
                <a:solidFill>
                  <a:schemeClr val="accent4">
                    <a:lumMod val="75000"/>
                  </a:schemeClr>
                </a:solidFill>
              </a:rPr>
              <a:t> &amp; Μαρία Δημητρακοπούλου</a:t>
            </a:r>
          </a:p>
          <a:p>
            <a:pPr>
              <a:defRPr/>
            </a:pPr>
            <a:endParaRPr lang="el-GR" altLang="el-GR" sz="2000" dirty="0" smtClean="0">
              <a:solidFill>
                <a:schemeClr val="accent4">
                  <a:lumMod val="75000"/>
                </a:schemeClr>
              </a:solidFill>
            </a:endParaRPr>
          </a:p>
          <a:p>
            <a:pPr>
              <a:defRPr/>
            </a:pPr>
            <a:r>
              <a:rPr lang="el-GR" altLang="el-GR" sz="2000" b="1" dirty="0" smtClean="0">
                <a:solidFill>
                  <a:schemeClr val="accent4">
                    <a:lumMod val="75000"/>
                  </a:schemeClr>
                </a:solidFill>
              </a:rPr>
              <a:t>Κοινό-στόχος: Άμεσα &amp; Έμμεσα Ενδιαφερόμενοι για τη διαχείριση σχολικής τάξης σε τάξεις συνεκπαίδευσης μαθητών με και χωρίς αναπηρία</a:t>
            </a:r>
            <a:r>
              <a:rPr lang="el-GR" altLang="el-GR" sz="2000" dirty="0" smtClean="0">
                <a:solidFill>
                  <a:schemeClr val="accent4">
                    <a:lumMod val="75000"/>
                  </a:schemeClr>
                </a:solidFill>
              </a:rPr>
              <a:t>.</a:t>
            </a:r>
            <a:endParaRPr lang="el-GR" altLang="el-GR"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858280" cy="582594"/>
          </a:xfrm>
        </p:spPr>
        <p:txBody>
          <a:bodyPr>
            <a:normAutofit/>
          </a:bodyPr>
          <a:lstStyle/>
          <a:p>
            <a:r>
              <a:rPr lang="el-GR" sz="2800" dirty="0" smtClean="0"/>
              <a:t>Επιβράβευση των προσδοκώμενων συμπεριφορών</a:t>
            </a:r>
            <a:endParaRPr lang="el-GR" sz="2800" dirty="0"/>
          </a:p>
        </p:txBody>
      </p:sp>
      <p:sp>
        <p:nvSpPr>
          <p:cNvPr id="3" name="2 - Θέση περιεχομένου"/>
          <p:cNvSpPr>
            <a:spLocks noGrp="1"/>
          </p:cNvSpPr>
          <p:nvPr>
            <p:ph sz="quarter" idx="1"/>
          </p:nvPr>
        </p:nvSpPr>
        <p:spPr>
          <a:xfrm>
            <a:off x="285720" y="1000108"/>
            <a:ext cx="8858280" cy="5643602"/>
          </a:xfrm>
        </p:spPr>
        <p:txBody>
          <a:bodyPr/>
          <a:lstStyle/>
          <a:p>
            <a:pPr>
              <a:buFont typeface="Wingdings" pitchFamily="2" charset="2"/>
              <a:buChar char="v"/>
            </a:pPr>
            <a:r>
              <a:rPr lang="el-GR" sz="2200" dirty="0" smtClean="0"/>
              <a:t>Όταν ακολουθούνται οι κανόνες που έχουν θεσπιστεί σε σχέση με τη συμπεριφορά στην </a:t>
            </a:r>
            <a:r>
              <a:rPr lang="el-GR" sz="2200" dirty="0" smtClean="0"/>
              <a:t>τάξη</a:t>
            </a:r>
            <a:r>
              <a:rPr lang="en-US" sz="2200" dirty="0" smtClean="0"/>
              <a:t>,</a:t>
            </a:r>
            <a:r>
              <a:rPr lang="el-GR" sz="2200" dirty="0" smtClean="0"/>
              <a:t> </a:t>
            </a:r>
            <a:r>
              <a:rPr lang="el-GR" sz="2200" dirty="0" smtClean="0"/>
              <a:t>ο εκπαιδευτικός οφείλει να παρέχει αναγνώριση και αμοιβές στους μαθητές.</a:t>
            </a:r>
          </a:p>
          <a:p>
            <a:pPr>
              <a:buFont typeface="Wingdings" pitchFamily="2" charset="2"/>
              <a:buChar char="v"/>
            </a:pPr>
            <a:endParaRPr lang="el-GR" sz="2200" dirty="0" smtClean="0"/>
          </a:p>
          <a:p>
            <a:pPr>
              <a:buFont typeface="Wingdings" pitchFamily="2" charset="2"/>
              <a:buChar char="v"/>
            </a:pPr>
            <a:r>
              <a:rPr lang="el-GR" sz="2200" dirty="0" smtClean="0"/>
              <a:t>Οι αμοιβές διακρίνονται σε:</a:t>
            </a:r>
          </a:p>
          <a:p>
            <a:pPr>
              <a:buFont typeface="Wingdings" pitchFamily="2" charset="2"/>
              <a:buChar char="v"/>
            </a:pPr>
            <a:endParaRPr lang="el-GR" sz="2200" dirty="0" smtClean="0"/>
          </a:p>
          <a:p>
            <a:pPr>
              <a:buFont typeface="Wingdings" pitchFamily="2" charset="2"/>
              <a:buChar char="Ø"/>
            </a:pPr>
            <a:r>
              <a:rPr lang="el-GR" sz="2200" u="sng" dirty="0" smtClean="0"/>
              <a:t>Υλικές</a:t>
            </a:r>
            <a:r>
              <a:rPr lang="el-GR" sz="2200" dirty="0" smtClean="0"/>
              <a:t> (π.χ. ο καλός βαθμός, η παροχή προνομίων, οι ειδικές ευθύνες και οι συμβολικές αμοιβές) και</a:t>
            </a:r>
          </a:p>
          <a:p>
            <a:pPr>
              <a:buFont typeface="Wingdings" pitchFamily="2" charset="2"/>
              <a:buChar char="Ø"/>
            </a:pPr>
            <a:endParaRPr lang="el-GR" sz="2200" dirty="0" smtClean="0"/>
          </a:p>
          <a:p>
            <a:pPr>
              <a:buFont typeface="Wingdings" pitchFamily="2" charset="2"/>
              <a:buChar char="Ø"/>
            </a:pPr>
            <a:r>
              <a:rPr lang="el-GR" sz="2200" u="sng" dirty="0" smtClean="0"/>
              <a:t>Μη υλικές</a:t>
            </a:r>
            <a:r>
              <a:rPr lang="el-GR" sz="2200" dirty="0" smtClean="0"/>
              <a:t> (π.χ. ο έπαινος, η προσοχή του εκπαιδευτικού, η προσοχή των συνομηλίκων, καθώς και ο έπαινος φορέων εκτός τάξης, όπως είναι ο διευθυντής και το σχολείο γενικά) (</a:t>
            </a:r>
            <a:r>
              <a:rPr lang="el-GR" sz="2200" dirty="0" err="1" smtClean="0"/>
              <a:t>Fontana</a:t>
            </a:r>
            <a:r>
              <a:rPr lang="el-GR" sz="2200" dirty="0" smtClean="0"/>
              <a:t>, 1996α).</a:t>
            </a:r>
          </a:p>
          <a:p>
            <a:pPr>
              <a:buFont typeface="Wingdings" pitchFamily="2" charset="2"/>
              <a:buChar char="Ø"/>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214290"/>
            <a:ext cx="9001156" cy="6429420"/>
          </a:xfrm>
        </p:spPr>
        <p:txBody>
          <a:bodyPr>
            <a:normAutofit fontScale="77500" lnSpcReduction="20000"/>
          </a:bodyPr>
          <a:lstStyle/>
          <a:p>
            <a:pPr>
              <a:buFont typeface="Wingdings" panose="05000000000000000000" pitchFamily="2" charset="2"/>
              <a:buChar char="v"/>
            </a:pPr>
            <a:r>
              <a:rPr lang="el-GR" sz="2800" dirty="0" smtClean="0"/>
              <a:t>Αποτελεσματικές στρατηγικές που μπορούν να εφαρμοστούν για την επιβράβευση των προσδοκώμενων συμπεριφορών με τη χρήση αμοιβών</a:t>
            </a:r>
            <a:r>
              <a:rPr lang="el-GR" dirty="0" smtClean="0"/>
              <a:t>:</a:t>
            </a:r>
          </a:p>
          <a:p>
            <a:pPr>
              <a:buFont typeface="Wingdings" pitchFamily="2" charset="2"/>
              <a:buChar char="q"/>
            </a:pPr>
            <a:endParaRPr lang="el-GR" dirty="0" smtClean="0"/>
          </a:p>
          <a:p>
            <a:pPr lvl="0">
              <a:buFont typeface="Wingdings" pitchFamily="2" charset="2"/>
              <a:buChar char="§"/>
            </a:pPr>
            <a:r>
              <a:rPr lang="el-GR" sz="2800" u="sng" dirty="0" smtClean="0"/>
              <a:t>Χρήση </a:t>
            </a:r>
            <a:r>
              <a:rPr lang="el-GR" sz="2800" u="sng" dirty="0" smtClean="0"/>
              <a:t>του</a:t>
            </a:r>
            <a:r>
              <a:rPr lang="el-GR" sz="2800" i="1" u="sng" dirty="0" smtClean="0"/>
              <a:t> επαίνου </a:t>
            </a:r>
          </a:p>
          <a:p>
            <a:pPr lvl="0">
              <a:buFont typeface="Wingdings" pitchFamily="2" charset="2"/>
              <a:buChar char="§"/>
            </a:pPr>
            <a:endParaRPr lang="el-GR" i="1" u="sng" dirty="0" smtClean="0"/>
          </a:p>
          <a:p>
            <a:pPr lvl="0">
              <a:buFont typeface="Wingdings" pitchFamily="2" charset="2"/>
              <a:buChar char="Ø"/>
            </a:pPr>
            <a:r>
              <a:rPr lang="el-GR" dirty="0" smtClean="0"/>
              <a:t>για την ενίσχυση των επιθυμητών συμπεριφορών. </a:t>
            </a:r>
          </a:p>
          <a:p>
            <a:pPr marL="0" lvl="0" indent="0">
              <a:buNone/>
            </a:pPr>
            <a:r>
              <a:rPr lang="el-GR" dirty="0"/>
              <a:t> </a:t>
            </a:r>
            <a:r>
              <a:rPr lang="el-GR" dirty="0" smtClean="0"/>
              <a:t>    </a:t>
            </a:r>
            <a:r>
              <a:rPr lang="el-GR" dirty="0" smtClean="0"/>
              <a:t>Ο </a:t>
            </a:r>
            <a:r>
              <a:rPr lang="el-GR" dirty="0" smtClean="0"/>
              <a:t>έπαινος πρέπει να είναι ειλικρινής, άμεσος και συγκεκριμένος, να παρέχεται, </a:t>
            </a:r>
            <a:r>
              <a:rPr lang="el-GR" dirty="0" smtClean="0"/>
              <a:t>    </a:t>
            </a:r>
          </a:p>
          <a:p>
            <a:pPr marL="0" lvl="0" indent="0">
              <a:buNone/>
            </a:pPr>
            <a:r>
              <a:rPr lang="el-GR" dirty="0"/>
              <a:t> </a:t>
            </a:r>
            <a:r>
              <a:rPr lang="el-GR" dirty="0" smtClean="0"/>
              <a:t>    </a:t>
            </a:r>
            <a:r>
              <a:rPr lang="el-GR" dirty="0" smtClean="0"/>
              <a:t>δηλαδή</a:t>
            </a:r>
            <a:r>
              <a:rPr lang="el-GR" dirty="0" smtClean="0"/>
              <a:t>, από τον </a:t>
            </a:r>
            <a:r>
              <a:rPr lang="el-GR" dirty="0" smtClean="0"/>
              <a:t>διδάσκοντα</a:t>
            </a:r>
            <a:r>
              <a:rPr lang="en-US" dirty="0" smtClean="0"/>
              <a:t>,</a:t>
            </a:r>
            <a:r>
              <a:rPr lang="el-GR" dirty="0" smtClean="0"/>
              <a:t> </a:t>
            </a:r>
            <a:r>
              <a:rPr lang="el-GR" dirty="0" smtClean="0"/>
              <a:t>όταν παρουσιάζεται μία επιθυμητή </a:t>
            </a:r>
            <a:endParaRPr lang="el-GR" dirty="0" smtClean="0"/>
          </a:p>
          <a:p>
            <a:pPr marL="0" lvl="0" indent="0">
              <a:buNone/>
            </a:pPr>
            <a:r>
              <a:rPr lang="el-GR" dirty="0"/>
              <a:t> </a:t>
            </a:r>
            <a:r>
              <a:rPr lang="el-GR" dirty="0" smtClean="0"/>
              <a:t>    </a:t>
            </a:r>
            <a:r>
              <a:rPr lang="el-GR" dirty="0" smtClean="0"/>
              <a:t>συμπεριφορά </a:t>
            </a:r>
            <a:r>
              <a:rPr lang="el-GR" dirty="0" smtClean="0"/>
              <a:t>και να πληροφορεί τον μαθητή συγκεκριμένα </a:t>
            </a:r>
            <a:r>
              <a:rPr lang="el-GR" dirty="0" smtClean="0"/>
              <a:t>για το </a:t>
            </a:r>
            <a:r>
              <a:rPr lang="el-GR" dirty="0" smtClean="0"/>
              <a:t>τι </a:t>
            </a:r>
            <a:r>
              <a:rPr lang="el-GR" dirty="0" smtClean="0"/>
              <a:t>έκανε </a:t>
            </a:r>
            <a:endParaRPr lang="el-GR" dirty="0" smtClean="0"/>
          </a:p>
          <a:p>
            <a:pPr marL="0" lvl="0" indent="0">
              <a:buNone/>
            </a:pPr>
            <a:r>
              <a:rPr lang="el-GR" dirty="0"/>
              <a:t> </a:t>
            </a:r>
            <a:r>
              <a:rPr lang="el-GR" dirty="0" smtClean="0"/>
              <a:t>    </a:t>
            </a:r>
            <a:r>
              <a:rPr lang="el-GR" dirty="0" smtClean="0"/>
              <a:t>καλά </a:t>
            </a:r>
            <a:r>
              <a:rPr lang="el-GR" dirty="0" smtClean="0"/>
              <a:t>(</a:t>
            </a:r>
            <a:r>
              <a:rPr lang="en-US" dirty="0" err="1" smtClean="0">
                <a:latin typeface="Cambria" pitchFamily="18" charset="0"/>
              </a:rPr>
              <a:t>Simonsen</a:t>
            </a:r>
            <a:r>
              <a:rPr lang="en-US" dirty="0" smtClean="0">
                <a:latin typeface="Cambria" pitchFamily="18" charset="0"/>
              </a:rPr>
              <a:t> et al</a:t>
            </a:r>
            <a:r>
              <a:rPr lang="el-GR" dirty="0" smtClean="0">
                <a:latin typeface="Cambria" pitchFamily="18" charset="0"/>
              </a:rPr>
              <a:t>., </a:t>
            </a:r>
            <a:r>
              <a:rPr lang="el-GR" dirty="0" smtClean="0"/>
              <a:t>2008).</a:t>
            </a:r>
          </a:p>
          <a:p>
            <a:pPr lvl="0">
              <a:buFont typeface="Wingdings" pitchFamily="2" charset="2"/>
              <a:buChar char="§"/>
            </a:pPr>
            <a:endParaRPr lang="el-GR" dirty="0" smtClean="0"/>
          </a:p>
          <a:p>
            <a:pPr lvl="0">
              <a:buFont typeface="Wingdings" pitchFamily="2" charset="2"/>
              <a:buChar char="§"/>
            </a:pPr>
            <a:r>
              <a:rPr lang="el-GR" sz="2800" u="sng" dirty="0" smtClean="0"/>
              <a:t>Χρήση </a:t>
            </a:r>
            <a:r>
              <a:rPr lang="el-GR" sz="2800" u="sng" dirty="0" smtClean="0"/>
              <a:t>τεχνικών</a:t>
            </a:r>
            <a:r>
              <a:rPr lang="el-GR" sz="2800" i="1" u="sng" dirty="0" smtClean="0"/>
              <a:t> διαφορικής ενίσχυσης</a:t>
            </a:r>
            <a:r>
              <a:rPr lang="el-GR" sz="2800" dirty="0" smtClean="0"/>
              <a:t> </a:t>
            </a:r>
          </a:p>
          <a:p>
            <a:pPr lvl="0">
              <a:buFont typeface="Wingdings" pitchFamily="2" charset="2"/>
              <a:buChar char="§"/>
            </a:pPr>
            <a:endParaRPr lang="el-GR" dirty="0" smtClean="0"/>
          </a:p>
          <a:p>
            <a:pPr lvl="0">
              <a:buFont typeface="Wingdings" pitchFamily="2" charset="2"/>
              <a:buChar char="Ø"/>
            </a:pPr>
            <a:r>
              <a:rPr lang="el-GR" dirty="0" smtClean="0"/>
              <a:t>Είναι ένα πρόγραμμα ενίσχυσης, κατά το οποίο δίνεται ενίσχυση (με τη χρήση επαίνου ή κάποιου ενισχυτή</a:t>
            </a:r>
            <a:r>
              <a:rPr lang="el-GR" dirty="0" smtClean="0"/>
              <a:t>), </a:t>
            </a:r>
            <a:r>
              <a:rPr lang="el-GR" dirty="0" smtClean="0"/>
              <a:t>όταν ο μαθητής παρουσιάζει (α) χαμηλά ποσοστά μίας ανεπιθύμητης συμπεριφοράς, (β) συμπεριφορές άλλες (διαφορετικές) από τις ανεπιθύμητες, δηλαδή απουσία μιας ανεπιθύμητης συμπεριφοράς ή (γ) μία εναλλακτική συμπεριφορά, δηλαδή μία συγκεκριμένη συμπεριφορά που επιλέγεται για να αντικαταστήσει την ανεπιθύμητη(</a:t>
            </a:r>
            <a:r>
              <a:rPr lang="en-US" dirty="0" smtClean="0">
                <a:latin typeface="Cambria" pitchFamily="18" charset="0"/>
              </a:rPr>
              <a:t>Alberto</a:t>
            </a:r>
            <a:r>
              <a:rPr lang="el-GR" dirty="0" smtClean="0">
                <a:latin typeface="Cambria" pitchFamily="18" charset="0"/>
              </a:rPr>
              <a:t> &amp; </a:t>
            </a:r>
            <a:r>
              <a:rPr lang="en-US" dirty="0" smtClean="0">
                <a:latin typeface="Cambria" pitchFamily="18" charset="0"/>
              </a:rPr>
              <a:t>Troutman</a:t>
            </a:r>
            <a:r>
              <a:rPr lang="el-GR" dirty="0" smtClean="0">
                <a:latin typeface="Cambria" pitchFamily="18" charset="0"/>
              </a:rPr>
              <a:t>, </a:t>
            </a:r>
            <a:r>
              <a:rPr lang="el-GR" dirty="0" smtClean="0"/>
              <a:t>2006. </a:t>
            </a:r>
            <a:r>
              <a:rPr lang="en-US" dirty="0" smtClean="0">
                <a:latin typeface="Cambria" pitchFamily="18" charset="0"/>
              </a:rPr>
              <a:t>Cooper</a:t>
            </a:r>
            <a:r>
              <a:rPr lang="el-GR" dirty="0" smtClean="0">
                <a:latin typeface="Cambria" pitchFamily="18" charset="0"/>
              </a:rPr>
              <a:t>, </a:t>
            </a:r>
            <a:r>
              <a:rPr lang="en-US" dirty="0" smtClean="0">
                <a:latin typeface="Cambria" pitchFamily="18" charset="0"/>
              </a:rPr>
              <a:t>Heron</a:t>
            </a:r>
            <a:r>
              <a:rPr lang="el-GR" dirty="0" smtClean="0">
                <a:latin typeface="Cambria" pitchFamily="18" charset="0"/>
              </a:rPr>
              <a:t>, &amp; </a:t>
            </a:r>
            <a:r>
              <a:rPr lang="en-US" dirty="0" err="1" smtClean="0">
                <a:latin typeface="Cambria" pitchFamily="18" charset="0"/>
              </a:rPr>
              <a:t>Heward</a:t>
            </a:r>
            <a:r>
              <a:rPr lang="el-GR" dirty="0" smtClean="0"/>
              <a:t>, 2007).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85728"/>
            <a:ext cx="8929718" cy="6572272"/>
          </a:xfrm>
        </p:spPr>
        <p:txBody>
          <a:bodyPr>
            <a:normAutofit fontScale="70000" lnSpcReduction="20000"/>
          </a:bodyPr>
          <a:lstStyle/>
          <a:p>
            <a:pPr lvl="0">
              <a:buFont typeface="Wingdings" pitchFamily="2" charset="2"/>
              <a:buChar char="§"/>
            </a:pPr>
            <a:r>
              <a:rPr lang="el-GR" sz="3100" u="sng" dirty="0" smtClean="0"/>
              <a:t>χρήση ενός συστήματος</a:t>
            </a:r>
            <a:r>
              <a:rPr lang="el-GR" sz="3100" i="1" u="sng" dirty="0" smtClean="0"/>
              <a:t> ανταλλάξιμων αμοιβών</a:t>
            </a:r>
          </a:p>
          <a:p>
            <a:pPr lvl="0">
              <a:buFont typeface="Wingdings" pitchFamily="2" charset="2"/>
              <a:buChar char="§"/>
            </a:pPr>
            <a:endParaRPr lang="el-GR" sz="3100" i="1" u="sng" dirty="0" smtClean="0"/>
          </a:p>
          <a:p>
            <a:pPr lvl="0">
              <a:buFont typeface="Wingdings" pitchFamily="2" charset="2"/>
              <a:buChar char="Ø"/>
            </a:pPr>
            <a:r>
              <a:rPr lang="el-GR" sz="2800" dirty="0" smtClean="0"/>
              <a:t>ένα ενισχυτικό </a:t>
            </a:r>
            <a:r>
              <a:rPr lang="el-GR" sz="2800" dirty="0" smtClean="0"/>
              <a:t>σύστημα </a:t>
            </a:r>
            <a:r>
              <a:rPr lang="el-GR" sz="2800" dirty="0" smtClean="0"/>
              <a:t>που κάνει χρήση συμβολικών αμοιβών, οι οποίες ανταλλάσσονται με υλικές ή μη αμοιβές. </a:t>
            </a:r>
          </a:p>
          <a:p>
            <a:pPr lvl="0">
              <a:buFont typeface="Wingdings" pitchFamily="2" charset="2"/>
              <a:buChar char="Ø"/>
            </a:pPr>
            <a:r>
              <a:rPr lang="el-GR" sz="2800" dirty="0" smtClean="0"/>
              <a:t>Ο εκπαιδευτικός ορίζει ποιες συμπεριφορές θα ενισχυθούν και επιλέγει τη συμβολική αμοιβή (π.χ. αυτοκόλλητα, μάρκες, πόντοι, αστεράκια, σφραγίδες κλπ) και τις αμοιβές (π.χ. κάποια αγαπημένη δραστηριότητα, προβολή ταινίας, εκπαιδευτική εκδρομή κλπ) που ανταλλάσσονται με τη συμβολική αμοιβή. </a:t>
            </a:r>
          </a:p>
          <a:p>
            <a:pPr lvl="0">
              <a:buFont typeface="Wingdings" pitchFamily="2" charset="2"/>
              <a:buChar char="v"/>
            </a:pPr>
            <a:r>
              <a:rPr lang="el-GR" sz="2800" dirty="0" smtClean="0"/>
              <a:t>Η επιλογή της συμβολικής αμοιβής και των αμοιβών με τις οποίες την ανταλλάσει, διαμορφώνεται βάσει της ηλικίας και των ενδιαφερόντων των μαθητών. </a:t>
            </a:r>
          </a:p>
          <a:p>
            <a:pPr lvl="0">
              <a:buFont typeface="Wingdings" pitchFamily="2" charset="2"/>
              <a:buChar char="v"/>
            </a:pPr>
            <a:r>
              <a:rPr lang="el-GR" sz="2800" dirty="0" smtClean="0"/>
              <a:t>Η τεχνική αυτή μπορεί να εφαρμοστεί τόσο ατομικά (για την ενίσχυση της επιθυμητής συμπεριφοράς ενός συγκεκριμένου μαθητή) όσο και ομαδικά (όταν ο διδάσκων θέτει ένα κοινό στόχο που πρέπει να πετύχει η τάξη). </a:t>
            </a:r>
          </a:p>
          <a:p>
            <a:pPr lvl="0">
              <a:buFont typeface="Wingdings" pitchFamily="2" charset="2"/>
              <a:buChar char="v"/>
            </a:pPr>
            <a:r>
              <a:rPr lang="el-GR" sz="2800" dirty="0" smtClean="0"/>
              <a:t>Ο διδάσκων πρέπει να ενημερώνει τους μαθητές εκ των προτέρων ποιες συμπεριφορές θα ενισχυθούν, ποιο είναι το σύνολο των συμβολικών αμοιβών που θα χρειαστεί να συγκεντρώσουν και ποια η τελική αμοιβή. </a:t>
            </a:r>
          </a:p>
          <a:p>
            <a:pPr lvl="0">
              <a:buFont typeface="Wingdings" pitchFamily="2" charset="2"/>
              <a:buChar char="v"/>
            </a:pPr>
            <a:r>
              <a:rPr lang="el-GR" sz="2800" dirty="0" smtClean="0"/>
              <a:t>Σημαντικό στοιχείο της χρήσης του συστήματος αυτού, είναι η σταδιακή απόσυρση του και η αντικατάσταση των συμβολικών αμοιβών από μη υλικές αμοιβές (επιβράβευση, κοινωνική αναγνώριση)(</a:t>
            </a:r>
            <a:r>
              <a:rPr lang="en-US" sz="2800" dirty="0" smtClean="0">
                <a:latin typeface="Cambria" pitchFamily="18" charset="0"/>
              </a:rPr>
              <a:t>Cooper</a:t>
            </a:r>
            <a:r>
              <a:rPr lang="el-GR" sz="2800" dirty="0" smtClean="0">
                <a:latin typeface="Cambria" pitchFamily="18" charset="0"/>
              </a:rPr>
              <a:t>, </a:t>
            </a:r>
            <a:r>
              <a:rPr lang="en-US" sz="2800" dirty="0" smtClean="0">
                <a:latin typeface="Cambria" pitchFamily="18" charset="0"/>
              </a:rPr>
              <a:t>Heron</a:t>
            </a:r>
            <a:r>
              <a:rPr lang="el-GR" sz="2800" dirty="0" smtClean="0">
                <a:latin typeface="Cambria" pitchFamily="18" charset="0"/>
              </a:rPr>
              <a:t>, &amp; </a:t>
            </a:r>
            <a:r>
              <a:rPr lang="en-US" sz="2800" dirty="0" err="1" smtClean="0">
                <a:latin typeface="Cambria" pitchFamily="18" charset="0"/>
              </a:rPr>
              <a:t>Heward</a:t>
            </a:r>
            <a:r>
              <a:rPr lang="el-GR" sz="2800" dirty="0" smtClean="0">
                <a:latin typeface="Cambria" pitchFamily="18" charset="0"/>
              </a:rPr>
              <a:t>, 2007. </a:t>
            </a:r>
            <a:r>
              <a:rPr lang="en-US" sz="2800" dirty="0" err="1" smtClean="0">
                <a:latin typeface="Cambria" pitchFamily="18" charset="0"/>
              </a:rPr>
              <a:t>Marzano</a:t>
            </a:r>
            <a:r>
              <a:rPr lang="en-US" sz="2800" dirty="0" smtClean="0">
                <a:latin typeface="Cambria" pitchFamily="18" charset="0"/>
              </a:rPr>
              <a:t> </a:t>
            </a:r>
            <a:r>
              <a:rPr lang="el-GR" sz="2800" dirty="0" smtClean="0">
                <a:latin typeface="Cambria" pitchFamily="18" charset="0"/>
              </a:rPr>
              <a:t>&amp; </a:t>
            </a:r>
            <a:r>
              <a:rPr lang="en-US" sz="2800" dirty="0" err="1" smtClean="0">
                <a:latin typeface="Cambria" pitchFamily="18" charset="0"/>
              </a:rPr>
              <a:t>Marzano</a:t>
            </a:r>
            <a:r>
              <a:rPr lang="el-GR" sz="2800" dirty="0" smtClean="0">
                <a:latin typeface="Cambria" pitchFamily="18" charset="0"/>
              </a:rPr>
              <a:t>, 2003).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357166"/>
            <a:ext cx="8786874" cy="6500834"/>
          </a:xfrm>
        </p:spPr>
        <p:txBody>
          <a:bodyPr>
            <a:normAutofit/>
          </a:bodyPr>
          <a:lstStyle/>
          <a:p>
            <a:pPr lvl="0">
              <a:buFont typeface="Wingdings" pitchFamily="2" charset="2"/>
              <a:buChar char="§"/>
            </a:pPr>
            <a:r>
              <a:rPr lang="el-GR" sz="2200" u="sng" dirty="0" smtClean="0"/>
              <a:t>χρήση στρατηγικών</a:t>
            </a:r>
            <a:r>
              <a:rPr lang="el-GR" sz="2200" i="1" u="sng" dirty="0" smtClean="0"/>
              <a:t> ομαδικών συνεπειών</a:t>
            </a:r>
            <a:endParaRPr lang="el-GR" sz="2200" dirty="0" smtClean="0"/>
          </a:p>
          <a:p>
            <a:pPr lvl="0">
              <a:buFont typeface="Wingdings" pitchFamily="2" charset="2"/>
              <a:buChar char="§"/>
            </a:pPr>
            <a:endParaRPr lang="el-GR" sz="2200" dirty="0" smtClean="0"/>
          </a:p>
          <a:p>
            <a:pPr lvl="0">
              <a:buFont typeface="Wingdings" pitchFamily="2" charset="2"/>
              <a:buChar char="Ø"/>
            </a:pPr>
            <a:r>
              <a:rPr lang="el-GR" sz="2200" dirty="0" smtClean="0"/>
              <a:t>Τρεις κατηγορίες ομαδικών συνεπειών: οι ανεξάρτητες, οι αλληλοεξαρτώμενες και οι εξαρτώμενες (</a:t>
            </a:r>
            <a:r>
              <a:rPr lang="en-US" sz="2200" dirty="0" err="1" smtClean="0">
                <a:latin typeface="Cambria" pitchFamily="18" charset="0"/>
              </a:rPr>
              <a:t>Marzano</a:t>
            </a:r>
            <a:r>
              <a:rPr lang="en-US" sz="2200" dirty="0" smtClean="0">
                <a:latin typeface="Cambria" pitchFamily="18" charset="0"/>
              </a:rPr>
              <a:t> </a:t>
            </a:r>
            <a:r>
              <a:rPr lang="el-GR" sz="2200" dirty="0" smtClean="0">
                <a:latin typeface="Cambria" pitchFamily="18" charset="0"/>
              </a:rPr>
              <a:t>&amp; </a:t>
            </a:r>
            <a:r>
              <a:rPr lang="en-US" sz="2200" dirty="0" err="1" smtClean="0">
                <a:latin typeface="Cambria" pitchFamily="18" charset="0"/>
              </a:rPr>
              <a:t>Marzano</a:t>
            </a:r>
            <a:r>
              <a:rPr lang="el-GR" sz="2200" dirty="0" smtClean="0">
                <a:latin typeface="Cambria" pitchFamily="18" charset="0"/>
              </a:rPr>
              <a:t>, </a:t>
            </a:r>
            <a:r>
              <a:rPr lang="el-GR" sz="2200" dirty="0" smtClean="0"/>
              <a:t>2003. </a:t>
            </a:r>
            <a:r>
              <a:rPr lang="en-US" sz="2200" dirty="0" smtClean="0">
                <a:latin typeface="Cambria" pitchFamily="18" charset="0"/>
              </a:rPr>
              <a:t>Murphy et al</a:t>
            </a:r>
            <a:r>
              <a:rPr lang="el-GR" sz="2200" dirty="0" smtClean="0"/>
              <a:t>., 2007). </a:t>
            </a:r>
          </a:p>
          <a:p>
            <a:pPr lvl="0">
              <a:buFont typeface="Wingdings" pitchFamily="2" charset="2"/>
              <a:buChar char="Ø"/>
            </a:pPr>
            <a:endParaRPr lang="el-GR" sz="2200" dirty="0" smtClean="0"/>
          </a:p>
          <a:p>
            <a:pPr lvl="0">
              <a:buNone/>
            </a:pPr>
            <a:r>
              <a:rPr lang="el-GR" sz="2200" dirty="0" smtClean="0"/>
              <a:t>Α. Οι </a:t>
            </a:r>
            <a:r>
              <a:rPr lang="el-GR" sz="2200" i="1" dirty="0" smtClean="0"/>
              <a:t>ανεξάρτητες ομαδικές συνέπειες</a:t>
            </a:r>
            <a:r>
              <a:rPr lang="el-GR" sz="2200" dirty="0" smtClean="0"/>
              <a:t>: χρησιμοποιούν τις ίδιες συμπεριφορές-στόχους και συνέπειες για όλους τους μαθητές, αλλά η επιβράβευση των συμπεριφορών-στόχων γίνεται ατομικά. Κάθε μαθητής, δηλαδή, λαμβάνει επιβράβευση βάσει της δικής του μόνο συμπεριφοράς. </a:t>
            </a:r>
          </a:p>
          <a:p>
            <a:pPr lvl="0">
              <a:buFont typeface="Wingdings" pitchFamily="2" charset="2"/>
              <a:buChar char="Ø"/>
            </a:pPr>
            <a:endParaRPr lang="el-GR" sz="2200" dirty="0" smtClean="0"/>
          </a:p>
          <a:p>
            <a:pPr lvl="0">
              <a:buNone/>
            </a:pPr>
            <a:r>
              <a:rPr lang="el-GR" sz="2200" dirty="0" smtClean="0"/>
              <a:t>Β. Στις </a:t>
            </a:r>
            <a:r>
              <a:rPr lang="el-GR" sz="2200" i="1" dirty="0" smtClean="0"/>
              <a:t>εξαρτώμενες συνέπειες</a:t>
            </a:r>
            <a:r>
              <a:rPr lang="el-GR" sz="2200" dirty="0" smtClean="0"/>
              <a:t>: η επιβράβευση της ομάδας εξαρτάται από τη συμπεριφορά ενός συγκεκριμένου μαθητή ή μίας μικρής ομάδα μαθητών. </a:t>
            </a:r>
          </a:p>
          <a:p>
            <a:pPr lvl="0">
              <a:buFont typeface="Wingdings" pitchFamily="2" charset="2"/>
              <a:buChar char="v"/>
            </a:pPr>
            <a:r>
              <a:rPr lang="el-GR" sz="2200" dirty="0" smtClean="0"/>
              <a:t>Οι εξαρτώμενες ομαδικές συνέπειες συχνά γίνονται αντιληπτές ως άδικες, με αποτέλεσμα να μη χρησιμοποιούνται ευρέως. </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500042"/>
            <a:ext cx="8929718" cy="6143668"/>
          </a:xfrm>
        </p:spPr>
        <p:txBody>
          <a:bodyPr>
            <a:normAutofit lnSpcReduction="10000"/>
          </a:bodyPr>
          <a:lstStyle/>
          <a:p>
            <a:pPr lvl="0">
              <a:buNone/>
            </a:pPr>
            <a:r>
              <a:rPr lang="el-GR" sz="2200" dirty="0" smtClean="0"/>
              <a:t>Γ. Οι </a:t>
            </a:r>
            <a:r>
              <a:rPr lang="el-GR" sz="2200" i="1" dirty="0" smtClean="0"/>
              <a:t>αλληλοεξαρτώμενες συνέπειες: </a:t>
            </a:r>
            <a:r>
              <a:rPr lang="el-GR" sz="2200" dirty="0" smtClean="0"/>
              <a:t>είναι αυτές κατά τις οποίες επιβραβεύεται όλη η ομάδα όταν πετυχαίνει ένα κοινό στόχο.</a:t>
            </a:r>
          </a:p>
          <a:p>
            <a:pPr lvl="0">
              <a:buNone/>
            </a:pPr>
            <a:r>
              <a:rPr lang="el-GR" sz="2200" dirty="0" smtClean="0"/>
              <a:t> </a:t>
            </a:r>
          </a:p>
          <a:p>
            <a:pPr lvl="0">
              <a:buFont typeface="Wingdings" pitchFamily="2" charset="2"/>
              <a:buChar char="v"/>
            </a:pPr>
            <a:r>
              <a:rPr lang="el-GR" sz="2200" dirty="0" smtClean="0"/>
              <a:t>Η χρήση των αλληλεξαρτώμενων συνεπειών έχει πολλαπλά οφέλη: χρησιμοποιείται αποτελεσματικά ο χρόνος, προωθείται η συνεργασία μεταξύ των μαθητών, ελαχιστοποιούνται τα φαινόμενα </a:t>
            </a:r>
            <a:r>
              <a:rPr lang="el-GR" sz="2200" dirty="0" err="1" smtClean="0"/>
              <a:t>στοχοποίησης</a:t>
            </a:r>
            <a:r>
              <a:rPr lang="el-GR" sz="2200" dirty="0" smtClean="0"/>
              <a:t> συγκεκριμένων μαθητών και βελτιώνεται η συμπεριφορά ολόκληρης της τάξης (</a:t>
            </a:r>
            <a:r>
              <a:rPr lang="en-US" sz="2200" dirty="0" smtClean="0">
                <a:latin typeface="Cambria" pitchFamily="18" charset="0"/>
              </a:rPr>
              <a:t>Murphy et al</a:t>
            </a:r>
            <a:r>
              <a:rPr lang="el-GR" sz="2200" dirty="0" smtClean="0">
                <a:latin typeface="Cambria" pitchFamily="18" charset="0"/>
              </a:rPr>
              <a:t>., </a:t>
            </a:r>
            <a:r>
              <a:rPr lang="el-GR" sz="2200" dirty="0" smtClean="0"/>
              <a:t>2007). </a:t>
            </a:r>
          </a:p>
          <a:p>
            <a:pPr lvl="0">
              <a:buFont typeface="Wingdings" pitchFamily="2" charset="2"/>
              <a:buChar char="v"/>
            </a:pPr>
            <a:endParaRPr lang="el-GR" sz="2200" dirty="0" smtClean="0"/>
          </a:p>
          <a:p>
            <a:pPr lvl="0">
              <a:buFont typeface="Wingdings" pitchFamily="2" charset="2"/>
              <a:buChar char="v"/>
            </a:pPr>
            <a:r>
              <a:rPr lang="el-GR" sz="2200" dirty="0" smtClean="0"/>
              <a:t>Η επιβράβευση των μαθητών μπορεί να γίνει με πολλούς τρόπους: π.χ. με εκπαιδευτικές εκδρομές, με επιπλέον ελεύθερο χρόνο, με πάρτι φαγητών ή με την προβολή ταινιών. </a:t>
            </a:r>
          </a:p>
          <a:p>
            <a:pPr lvl="0">
              <a:buFont typeface="Wingdings" pitchFamily="2" charset="2"/>
              <a:buChar char="v"/>
            </a:pPr>
            <a:r>
              <a:rPr lang="el-GR" sz="2200" dirty="0" smtClean="0"/>
              <a:t>Επειδή, ωστόσο ένας τύπος επιβράβευσης (π.χ. εκπαιδευτική εκδρομή) μπορεί να αποτελεί ενισχυτή για κάποιους μαθητές και για κάποιους άλλους όχι, μπορεί ο διδάσκων, εναλλακτικά, να κάνει χρήση συμβολικών αμοιβών, τις οποίες θα ανταλλάξουν οι μαθητές με μία επιβράβευση της επιλογής τους (</a:t>
            </a:r>
            <a:r>
              <a:rPr lang="en-US" sz="2200" dirty="0" smtClean="0">
                <a:latin typeface="Cambria" pitchFamily="18" charset="0"/>
              </a:rPr>
              <a:t>Skinner</a:t>
            </a:r>
            <a:r>
              <a:rPr lang="el-GR" sz="2200" dirty="0" smtClean="0">
                <a:latin typeface="Cambria" pitchFamily="18" charset="0"/>
              </a:rPr>
              <a:t>, </a:t>
            </a:r>
            <a:r>
              <a:rPr lang="en-US" sz="2200" dirty="0" smtClean="0">
                <a:latin typeface="Cambria" pitchFamily="18" charset="0"/>
              </a:rPr>
              <a:t>Williams</a:t>
            </a:r>
            <a:r>
              <a:rPr lang="el-GR" sz="2200" dirty="0" smtClean="0">
                <a:latin typeface="Cambria" pitchFamily="18" charset="0"/>
              </a:rPr>
              <a:t> &amp; </a:t>
            </a:r>
            <a:r>
              <a:rPr lang="en-US" sz="2200" dirty="0" err="1" smtClean="0">
                <a:latin typeface="Cambria" pitchFamily="18" charset="0"/>
              </a:rPr>
              <a:t>Neddenriep</a:t>
            </a:r>
            <a:r>
              <a:rPr lang="el-GR" sz="2200" dirty="0" smtClean="0"/>
              <a:t>, 2004).</a:t>
            </a:r>
          </a:p>
          <a:p>
            <a:endParaRPr lang="el-G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428604"/>
            <a:ext cx="8929718" cy="6215106"/>
          </a:xfrm>
        </p:spPr>
        <p:txBody>
          <a:bodyPr>
            <a:normAutofit/>
          </a:bodyPr>
          <a:lstStyle/>
          <a:p>
            <a:pPr lvl="0">
              <a:buFont typeface="Wingdings" pitchFamily="2" charset="2"/>
              <a:buChar char="§"/>
            </a:pPr>
            <a:r>
              <a:rPr lang="el-GR" sz="2200" u="sng" dirty="0" smtClean="0"/>
              <a:t>χρήση</a:t>
            </a:r>
            <a:r>
              <a:rPr lang="el-GR" sz="2200" i="1" u="sng" dirty="0" smtClean="0"/>
              <a:t> </a:t>
            </a:r>
            <a:r>
              <a:rPr lang="el-GR" sz="2200" u="sng" dirty="0" smtClean="0"/>
              <a:t>ατομικών ή ομαδικών</a:t>
            </a:r>
            <a:r>
              <a:rPr lang="el-GR" sz="2200" i="1" u="sng" dirty="0" smtClean="0"/>
              <a:t> συμβολαίων συμπεριφοράς</a:t>
            </a:r>
          </a:p>
          <a:p>
            <a:pPr lvl="0">
              <a:buFont typeface="Wingdings" pitchFamily="2" charset="2"/>
              <a:buChar char="§"/>
            </a:pPr>
            <a:endParaRPr lang="el-GR" sz="2200" dirty="0" smtClean="0"/>
          </a:p>
          <a:p>
            <a:pPr lvl="0">
              <a:buFont typeface="Wingdings" pitchFamily="2" charset="2"/>
              <a:buChar char="Ø"/>
            </a:pPr>
            <a:r>
              <a:rPr lang="el-GR" sz="2200" dirty="0" smtClean="0"/>
              <a:t>Σε αυτά καθορίζονται γραπτώς οι αναμενόμενες συμπεριφορές και οι επιπτώσεις της τήρησης ή μη τήρησής τους (</a:t>
            </a:r>
            <a:r>
              <a:rPr lang="en-US" sz="2200" dirty="0" err="1" smtClean="0">
                <a:latin typeface="Cambria" pitchFamily="18" charset="0"/>
              </a:rPr>
              <a:t>Marzano</a:t>
            </a:r>
            <a:r>
              <a:rPr lang="en-US" sz="2400" dirty="0" smtClean="0"/>
              <a:t> </a:t>
            </a:r>
            <a:r>
              <a:rPr lang="en-US" sz="2400" dirty="0" smtClean="0">
                <a:latin typeface="Cambria" pitchFamily="18" charset="0"/>
              </a:rPr>
              <a:t>&amp; </a:t>
            </a:r>
            <a:r>
              <a:rPr lang="en-US" sz="2400" dirty="0" err="1" smtClean="0">
                <a:latin typeface="Cambria" pitchFamily="18" charset="0"/>
              </a:rPr>
              <a:t>Marzano</a:t>
            </a:r>
            <a:r>
              <a:rPr lang="el-GR" sz="2200" dirty="0" smtClean="0"/>
              <a:t>, 2003). </a:t>
            </a:r>
          </a:p>
          <a:p>
            <a:pPr lvl="0">
              <a:buFont typeface="Wingdings" pitchFamily="2" charset="2"/>
              <a:buChar char="v"/>
            </a:pPr>
            <a:r>
              <a:rPr lang="el-GR" sz="2200" dirty="0" smtClean="0"/>
              <a:t>Το συμβόλαιο πρέπει να είναι κατανοητό, διατυπωμένο με σαφείς όρους και να περιλαμβάνει περιγραφή των συγκεκριμένων αναμενόμενων συμπεριφορών, πίνακα αξιολόγησης, πίνακα </a:t>
            </a:r>
            <a:r>
              <a:rPr lang="el-GR" sz="2200" dirty="0" err="1" smtClean="0"/>
              <a:t>αυτοαξιολόγησης</a:t>
            </a:r>
            <a:r>
              <a:rPr lang="el-GR" sz="2200" dirty="0" smtClean="0"/>
              <a:t>, τις αμοιβές και τις συνέπειες, ημερομηνία, υπογραφές και τα ονόματα των μαθητών και του διδάσκοντα. </a:t>
            </a:r>
          </a:p>
          <a:p>
            <a:pPr lvl="0">
              <a:buFont typeface="Wingdings" pitchFamily="2" charset="2"/>
              <a:buChar char="v"/>
            </a:pPr>
            <a:r>
              <a:rPr lang="el-GR" sz="2200" dirty="0" smtClean="0"/>
              <a:t>Το συμβόλαιο εφαρμόζεται για δεξιότητες και συμπεριφορές που ανήκουν στο ρεπερτόριο των μαθητών (όχι νέες)</a:t>
            </a:r>
          </a:p>
          <a:p>
            <a:pPr lvl="0">
              <a:buFont typeface="Wingdings" pitchFamily="2" charset="2"/>
              <a:buChar char="v"/>
            </a:pPr>
            <a:r>
              <a:rPr lang="el-GR" sz="2200" dirty="0" smtClean="0"/>
              <a:t>Μπορεί να χρησιμοποιηθεί σε συνδυασμό με το σύστημα ανταλλάξιμων αμοιβών (</a:t>
            </a:r>
            <a:r>
              <a:rPr lang="en-US" sz="2200" dirty="0" smtClean="0">
                <a:latin typeface="Cambria" pitchFamily="18" charset="0"/>
              </a:rPr>
              <a:t>Alberto</a:t>
            </a:r>
            <a:r>
              <a:rPr lang="el-GR" sz="2200" dirty="0" smtClean="0">
                <a:latin typeface="Cambria" pitchFamily="18" charset="0"/>
              </a:rPr>
              <a:t> &amp; </a:t>
            </a:r>
            <a:r>
              <a:rPr lang="en-US" sz="2200" dirty="0" smtClean="0">
                <a:latin typeface="Cambria" pitchFamily="18" charset="0"/>
              </a:rPr>
              <a:t>Troutman</a:t>
            </a:r>
            <a:r>
              <a:rPr lang="el-GR" sz="2200" dirty="0" smtClean="0"/>
              <a:t>, 2006).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929718" cy="654032"/>
          </a:xfrm>
        </p:spPr>
        <p:txBody>
          <a:bodyPr>
            <a:normAutofit/>
          </a:bodyPr>
          <a:lstStyle/>
          <a:p>
            <a:r>
              <a:rPr lang="el-GR" sz="2800" dirty="0" smtClean="0"/>
              <a:t>Διαχείριση των προβλημάτων συμπεριφοράς</a:t>
            </a:r>
            <a:endParaRPr lang="el-GR" sz="2800" dirty="0"/>
          </a:p>
        </p:txBody>
      </p:sp>
      <p:sp>
        <p:nvSpPr>
          <p:cNvPr id="3" name="2 - Θέση περιεχομένου"/>
          <p:cNvSpPr>
            <a:spLocks noGrp="1"/>
          </p:cNvSpPr>
          <p:nvPr>
            <p:ph sz="quarter" idx="1"/>
          </p:nvPr>
        </p:nvSpPr>
        <p:spPr>
          <a:xfrm>
            <a:off x="214282" y="1214422"/>
            <a:ext cx="8786874" cy="5429288"/>
          </a:xfrm>
        </p:spPr>
        <p:txBody>
          <a:bodyPr/>
          <a:lstStyle/>
          <a:p>
            <a:r>
              <a:rPr lang="el-GR" sz="2200" dirty="0" smtClean="0"/>
              <a:t>Ο όρος προβλήματα συμπεριφοράς αναφέρεται στην ακατάλληλη, αναποτελεσματική ή/και αποτυχημένη προσπάθεια του παιδιού να προσαρμοστεί ομαλά στις απαιτήσεις του περιβάλλοντος του (</a:t>
            </a:r>
            <a:r>
              <a:rPr lang="el-GR" sz="2200" dirty="0" err="1" smtClean="0"/>
              <a:t>Γαλανάκη</a:t>
            </a:r>
            <a:r>
              <a:rPr lang="el-GR" sz="2200" dirty="0" smtClean="0"/>
              <a:t>, 2004). </a:t>
            </a:r>
          </a:p>
          <a:p>
            <a:endParaRPr lang="el-GR" sz="2200" dirty="0" smtClean="0"/>
          </a:p>
          <a:p>
            <a:r>
              <a:rPr lang="el-GR" sz="2200" dirty="0" smtClean="0"/>
              <a:t>Ένας μαθητής θεωρείται ότι παρουσιάζει προβληματική συμπεριφορά όταν εμφανίζει συμπεριφορά η οποία είναι (α) ακατάλληλη σε σχέση με το αναπτυξιακό του επίπεδο και την ηλικία του, (β) επικίνδυνη για την σωματική ακεραιότητα και ασφάλεια του ίδιου και των άλλων, (γ) αντίθετη με τις κοινωνικές νόρμες, (δ) ανασταλτική για τη μάθηση και (ε) αιτία ψυχολογικής πίεσης για τους άλλους (</a:t>
            </a:r>
            <a:r>
              <a:rPr lang="en-US" sz="2200" dirty="0" err="1" smtClean="0">
                <a:latin typeface="Cambria" pitchFamily="18" charset="0"/>
              </a:rPr>
              <a:t>Zarkowska</a:t>
            </a:r>
            <a:r>
              <a:rPr lang="el-GR" sz="2200" dirty="0" smtClean="0">
                <a:latin typeface="Cambria" pitchFamily="18" charset="0"/>
              </a:rPr>
              <a:t> &amp; </a:t>
            </a:r>
            <a:r>
              <a:rPr lang="en-US" sz="2200" dirty="0" smtClean="0">
                <a:latin typeface="Cambria" pitchFamily="18" charset="0"/>
              </a:rPr>
              <a:t>Clements</a:t>
            </a:r>
            <a:r>
              <a:rPr lang="el-GR" sz="2200" dirty="0" smtClean="0"/>
              <a:t>, 1994).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428604"/>
            <a:ext cx="8858280" cy="6215106"/>
          </a:xfrm>
        </p:spPr>
        <p:txBody>
          <a:bodyPr>
            <a:normAutofit fontScale="92500"/>
          </a:bodyPr>
          <a:lstStyle/>
          <a:p>
            <a:pPr>
              <a:buFont typeface="Wingdings" pitchFamily="2" charset="2"/>
              <a:buChar char="q"/>
            </a:pPr>
            <a:r>
              <a:rPr lang="el-GR" sz="2200" dirty="0" smtClean="0"/>
              <a:t>Επιπτώσεις προβλημάτων συμπεριφοράς</a:t>
            </a:r>
          </a:p>
          <a:p>
            <a:pPr>
              <a:buFont typeface="Wingdings" pitchFamily="2" charset="2"/>
              <a:buChar char="q"/>
            </a:pPr>
            <a:endParaRPr lang="el-GR" sz="2200" dirty="0" smtClean="0"/>
          </a:p>
          <a:p>
            <a:pPr>
              <a:buFont typeface="Wingdings" pitchFamily="2" charset="2"/>
              <a:buChar char="§"/>
            </a:pPr>
            <a:r>
              <a:rPr lang="el-GR" sz="2200" u="sng" dirty="0" smtClean="0"/>
              <a:t>Για το μαθητή που τα παρουσιάζει</a:t>
            </a:r>
            <a:r>
              <a:rPr lang="el-GR" sz="2200" dirty="0" smtClean="0"/>
              <a:t>:</a:t>
            </a:r>
          </a:p>
          <a:p>
            <a:pPr>
              <a:buNone/>
            </a:pPr>
            <a:r>
              <a:rPr lang="el-GR" sz="2200" dirty="0" smtClean="0"/>
              <a:t>	λειτουργούν ως εμπόδιο για την αξιοποίηση των ευκαιριών για μάθηση και κοινωνικοποίηση. Έχει παρατηρηθεί μάλιστα μία κυκλική σχέση ανάμεσα στα προβλήματα συμπεριφοράς και τη σχολική επίδοση του μαθητή: ο μαθητής που παρουσιάζει προβλήματα συμπεριφοράς στην τάξη συσσωρεύει μαθησιακά κενά, τα οποία τροφοδοτούν την αδιαφορία του για το μάθημα, εξασθενούν  τα κίνητρα συμμετοχής του και επιδεινώνουν τα προβλήματα συμπεριφοράς του (</a:t>
            </a:r>
            <a:r>
              <a:rPr lang="en-US" sz="2200" dirty="0" err="1" smtClean="0">
                <a:latin typeface="Cambria" pitchFamily="18" charset="0"/>
              </a:rPr>
              <a:t>Zarkowska</a:t>
            </a:r>
            <a:r>
              <a:rPr lang="el-GR" sz="2200" dirty="0" smtClean="0">
                <a:latin typeface="Cambria" pitchFamily="18" charset="0"/>
              </a:rPr>
              <a:t> &amp; </a:t>
            </a:r>
            <a:r>
              <a:rPr lang="en-US" sz="2200" dirty="0" smtClean="0">
                <a:latin typeface="Cambria" pitchFamily="18" charset="0"/>
              </a:rPr>
              <a:t>Clements</a:t>
            </a:r>
            <a:r>
              <a:rPr lang="el-GR" sz="2200" dirty="0" smtClean="0"/>
              <a:t>, 1994). </a:t>
            </a:r>
          </a:p>
          <a:p>
            <a:pPr>
              <a:buNone/>
            </a:pPr>
            <a:endParaRPr lang="el-GR" sz="2200" dirty="0" smtClean="0"/>
          </a:p>
          <a:p>
            <a:pPr>
              <a:buFont typeface="Wingdings" pitchFamily="2" charset="2"/>
              <a:buChar char="§"/>
            </a:pPr>
            <a:r>
              <a:rPr lang="el-GR" sz="2200" u="sng" dirty="0" smtClean="0"/>
              <a:t>Για την υπόλοιπη τάξη</a:t>
            </a:r>
            <a:r>
              <a:rPr lang="el-GR" sz="2200" dirty="0" smtClean="0"/>
              <a:t>:</a:t>
            </a:r>
          </a:p>
          <a:p>
            <a:pPr>
              <a:buNone/>
            </a:pPr>
            <a:r>
              <a:rPr lang="el-GR" sz="2200" dirty="0" smtClean="0"/>
              <a:t>	διαταράσσουν το πρόγραμμα της τάξης, παρεμποδίζουν το διδακτικό έργο του εκπαιδευτικού και δυσχεραίνουν την εργασία των υπόλοιπων μαθητών (</a:t>
            </a:r>
            <a:r>
              <a:rPr lang="el-GR" sz="2200" dirty="0" err="1" smtClean="0"/>
              <a:t>Δροσινού</a:t>
            </a:r>
            <a:r>
              <a:rPr lang="el-GR" sz="2200" dirty="0" smtClean="0"/>
              <a:t>, 1994)</a:t>
            </a:r>
          </a:p>
          <a:p>
            <a:pPr>
              <a:buNone/>
            </a:pPr>
            <a:endParaRPr lang="el-GR" sz="2200" dirty="0" smtClean="0"/>
          </a:p>
          <a:p>
            <a:pPr>
              <a:buFont typeface="Wingdings" pitchFamily="2" charset="2"/>
              <a:buChar char="Ø"/>
            </a:pPr>
            <a:r>
              <a:rPr lang="el-GR" sz="2200" dirty="0" smtClean="0"/>
              <a:t>Η αποτελεσματική διαχείριση τους κεντρικό στοιχείο της διαχείρισης σχολικής τάξης</a:t>
            </a:r>
            <a:endParaRPr lang="el-GR"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85728"/>
            <a:ext cx="8929718" cy="6357982"/>
          </a:xfrm>
        </p:spPr>
        <p:txBody>
          <a:bodyPr>
            <a:normAutofit fontScale="70000" lnSpcReduction="20000"/>
          </a:bodyPr>
          <a:lstStyle/>
          <a:p>
            <a:pPr>
              <a:buFont typeface="Wingdings" pitchFamily="2" charset="2"/>
              <a:buChar char="q"/>
            </a:pPr>
            <a:r>
              <a:rPr lang="el-GR" sz="3100" dirty="0" smtClean="0"/>
              <a:t>Παράγοντες που συντελούν στην εμφάνιση των προβλημάτων συμπεριφοράς:</a:t>
            </a:r>
          </a:p>
          <a:p>
            <a:pPr>
              <a:buFont typeface="Wingdings" pitchFamily="2" charset="2"/>
              <a:buChar char="q"/>
            </a:pPr>
            <a:endParaRPr lang="el-GR" dirty="0" smtClean="0"/>
          </a:p>
          <a:p>
            <a:pPr>
              <a:buFont typeface="Wingdings" pitchFamily="2" charset="2"/>
              <a:buChar char="Ø"/>
            </a:pPr>
            <a:r>
              <a:rPr lang="el-GR" dirty="0" err="1" smtClean="0"/>
              <a:t>Ενδοατομικοί</a:t>
            </a:r>
            <a:r>
              <a:rPr lang="el-GR" dirty="0" smtClean="0"/>
              <a:t> παράγοντες (η προβληματική συμπεριφορά είναι αποτέλεσμα βλαβών του εγκεφάλου και του ευρύτερου νευρικού συστήματος ή νοητικής, </a:t>
            </a:r>
            <a:r>
              <a:rPr lang="el-GR" dirty="0" err="1" smtClean="0"/>
              <a:t>ψυχοπνευματικής</a:t>
            </a:r>
            <a:r>
              <a:rPr lang="el-GR" dirty="0" smtClean="0"/>
              <a:t> και κοινωνικής ανωριμότητας του μαθητή).</a:t>
            </a:r>
          </a:p>
          <a:p>
            <a:pPr>
              <a:buFont typeface="Wingdings" pitchFamily="2" charset="2"/>
              <a:buChar char="Ø"/>
            </a:pPr>
            <a:endParaRPr lang="el-GR" dirty="0" smtClean="0"/>
          </a:p>
          <a:p>
            <a:pPr>
              <a:buFont typeface="Wingdings" pitchFamily="2" charset="2"/>
              <a:buChar char="Ø"/>
            </a:pPr>
            <a:r>
              <a:rPr lang="el-GR" dirty="0" smtClean="0"/>
              <a:t>Παράγοντες που σχετίζονται με την οικογένεια (π.χ. αρνητικά πρότυπα, τρόπος διαπαιδαγώγησης, δυσλειτουργικές σχέσεις, κακοποίηση, αρνητικά γεγονότα ζωής κ.α.).</a:t>
            </a:r>
          </a:p>
          <a:p>
            <a:pPr>
              <a:buFont typeface="Wingdings" pitchFamily="2" charset="2"/>
              <a:buChar char="Ø"/>
            </a:pPr>
            <a:endParaRPr lang="el-GR" dirty="0" smtClean="0"/>
          </a:p>
          <a:p>
            <a:pPr>
              <a:buFont typeface="Wingdings" pitchFamily="2" charset="2"/>
              <a:buChar char="Ø"/>
            </a:pPr>
            <a:r>
              <a:rPr lang="el-GR" dirty="0" smtClean="0"/>
              <a:t>Παράγοντες που σχετίζονται με το σχολείο (π.χ. ομοιόμορφες απαιτήσεις από διαφορετικούς μαθητές, προώθηση πολιτιστικών αξιών των ανώτερων κοινωνικών στρωμάτων, δυσκολίες που σχετίζονται με την αλλαγή εκπαιδευτικής βαθμίδας κ.α.).</a:t>
            </a:r>
          </a:p>
          <a:p>
            <a:pPr>
              <a:buFont typeface="Wingdings" pitchFamily="2" charset="2"/>
              <a:buChar char="Ø"/>
            </a:pPr>
            <a:endParaRPr lang="el-GR" dirty="0" smtClean="0"/>
          </a:p>
          <a:p>
            <a:pPr>
              <a:buFont typeface="Wingdings" pitchFamily="2" charset="2"/>
              <a:buChar char="Ø"/>
            </a:pPr>
            <a:r>
              <a:rPr lang="el-GR" dirty="0" smtClean="0"/>
              <a:t>Παράγοντες που σχετίζονται με τον εκπαιδευτικό, δηλαδή με τη συμπεριφορά του και τον τρόπο που διαχειρίζεται τις διαπροσωπικές σχέσεις στην τάξη.</a:t>
            </a:r>
          </a:p>
          <a:p>
            <a:pPr>
              <a:buFont typeface="Wingdings" pitchFamily="2" charset="2"/>
              <a:buChar char="Ø"/>
            </a:pPr>
            <a:endParaRPr lang="el-GR" dirty="0" smtClean="0"/>
          </a:p>
          <a:p>
            <a:pPr>
              <a:buFont typeface="Wingdings" pitchFamily="2" charset="2"/>
              <a:buChar char="Ø"/>
            </a:pPr>
            <a:r>
              <a:rPr lang="el-GR" dirty="0" smtClean="0"/>
              <a:t>Παράγοντες που σχετίζονται με τους συμμαθητές και αναφέρονται στις αρνητικές διαπροσωπικές σχέσεις μεταξύ των μαθητών.</a:t>
            </a:r>
          </a:p>
          <a:p>
            <a:pPr>
              <a:buFont typeface="Wingdings" pitchFamily="2" charset="2"/>
              <a:buChar char="Ø"/>
            </a:pPr>
            <a:endParaRPr lang="el-GR" dirty="0" smtClean="0"/>
          </a:p>
          <a:p>
            <a:pPr>
              <a:buFont typeface="Wingdings" pitchFamily="2" charset="2"/>
              <a:buChar char="Ø"/>
            </a:pPr>
            <a:r>
              <a:rPr lang="el-GR" dirty="0" smtClean="0"/>
              <a:t>Παράγοντες που σχετίζονται με το ευρύτερο κοινωνικό περιβάλλον και τα Μέσα Μαζικής Ενημέρωσης  (</a:t>
            </a:r>
            <a:r>
              <a:rPr lang="el-GR" dirty="0" err="1" smtClean="0"/>
              <a:t>Κουτσοθανάση</a:t>
            </a:r>
            <a:r>
              <a:rPr lang="el-GR" dirty="0" smtClean="0"/>
              <a:t>, 2010).</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 Θέση περιεχομένου"/>
          <p:cNvGraphicFramePr>
            <a:graphicFrameLocks noGrp="1"/>
          </p:cNvGraphicFramePr>
          <p:nvPr>
            <p:ph sz="quarter" idx="1"/>
          </p:nvPr>
        </p:nvGraphicFramePr>
        <p:xfrm>
          <a:off x="142844" y="214289"/>
          <a:ext cx="8858312" cy="6414923"/>
        </p:xfrm>
        <a:graphic>
          <a:graphicData uri="http://schemas.openxmlformats.org/drawingml/2006/table">
            <a:tbl>
              <a:tblPr firstRow="1" bandRow="1">
                <a:tableStyleId>{5940675A-B579-460E-94D1-54222C63F5DA}</a:tableStyleId>
              </a:tblPr>
              <a:tblGrid>
                <a:gridCol w="3000396"/>
                <a:gridCol w="5857916"/>
              </a:tblGrid>
              <a:tr h="779359">
                <a:tc gridSpan="2">
                  <a:txBody>
                    <a:bodyPr/>
                    <a:lstStyle/>
                    <a:p>
                      <a:r>
                        <a:rPr lang="el-GR" sz="2200" dirty="0" smtClean="0"/>
                        <a:t>Μορφές προβληματικής συμπεριφοράς                  (</a:t>
                      </a:r>
                      <a:r>
                        <a:rPr lang="el-GR" sz="2200" dirty="0" err="1" smtClean="0"/>
                        <a:t>Ματσαγγούρας</a:t>
                      </a:r>
                      <a:r>
                        <a:rPr lang="el-GR" sz="2200" dirty="0" smtClean="0"/>
                        <a:t>, 2004)</a:t>
                      </a:r>
                    </a:p>
                    <a:p>
                      <a:endParaRPr lang="el-GR" sz="2200" dirty="0"/>
                    </a:p>
                  </a:txBody>
                  <a:tcPr/>
                </a:tc>
                <a:tc hMerge="1">
                  <a:txBody>
                    <a:bodyPr/>
                    <a:lstStyle/>
                    <a:p>
                      <a:endParaRPr lang="el-GR" dirty="0"/>
                    </a:p>
                  </a:txBody>
                  <a:tcPr/>
                </a:tc>
              </a:tr>
              <a:tr h="949849">
                <a:tc>
                  <a:txBody>
                    <a:bodyPr/>
                    <a:lstStyle/>
                    <a:p>
                      <a:r>
                        <a:rPr lang="el-GR" dirty="0" smtClean="0"/>
                        <a:t>Προβλήματα που σχετίζονται με το μάθημα </a:t>
                      </a:r>
                      <a:endParaRPr lang="el-GR" dirty="0"/>
                    </a:p>
                  </a:txBody>
                  <a:tcPr/>
                </a:tc>
                <a:tc>
                  <a:txBody>
                    <a:bodyPr/>
                    <a:lstStyle/>
                    <a:p>
                      <a:r>
                        <a:rPr lang="el-GR" dirty="0" smtClean="0"/>
                        <a:t>έλλειψη προσοχής, δυσκολία συγκέντρωσης, μη ολοκλήρωση των σχολικών εργασιών και αδυναμία συμμόρφωσης με τις οδηγίες του εκπαιδευτικού</a:t>
                      </a:r>
                      <a:endParaRPr lang="el-GR" dirty="0"/>
                    </a:p>
                  </a:txBody>
                  <a:tcPr/>
                </a:tc>
              </a:tr>
              <a:tr h="1496368">
                <a:tc>
                  <a:txBody>
                    <a:bodyPr/>
                    <a:lstStyle/>
                    <a:p>
                      <a:r>
                        <a:rPr lang="el-GR" dirty="0" smtClean="0"/>
                        <a:t>Προβλήματα συμπεριφοράς μέσα στην τάξη </a:t>
                      </a:r>
                      <a:endParaRPr lang="el-GR" dirty="0"/>
                    </a:p>
                  </a:txBody>
                  <a:tcPr/>
                </a:tc>
                <a:tc>
                  <a:txBody>
                    <a:bodyPr/>
                    <a:lstStyle/>
                    <a:p>
                      <a:r>
                        <a:rPr lang="el-GR" dirty="0" smtClean="0"/>
                        <a:t>ο μαθητής δε ζητάει το λόγο, διακόπτει τους άλλους όταν μιλάνε, ενοχλεί τους άλλους μαθητές, δεν συνεργάζεται στα πλαίσια των ομάδων, έρχεται καθυστερημένα στο μάθημα, εγκαταλείπει χωρίς άδεια την τάξη, πετάει μικροαντικείμενα στους άλλους</a:t>
                      </a:r>
                      <a:endParaRPr lang="el-GR" dirty="0"/>
                    </a:p>
                  </a:txBody>
                  <a:tcPr/>
                </a:tc>
              </a:tr>
              <a:tr h="1207050">
                <a:tc>
                  <a:txBody>
                    <a:bodyPr/>
                    <a:lstStyle/>
                    <a:p>
                      <a:r>
                        <a:rPr lang="el-GR" dirty="0" smtClean="0"/>
                        <a:t>Προβλήματα διαπροσωπικών σχέσεων μεταξύ συμμαθητών</a:t>
                      </a:r>
                      <a:endParaRPr lang="el-GR" dirty="0"/>
                    </a:p>
                  </a:txBody>
                  <a:tcPr/>
                </a:tc>
                <a:tc>
                  <a:txBody>
                    <a:bodyPr/>
                    <a:lstStyle/>
                    <a:p>
                      <a:r>
                        <a:rPr lang="el-GR" dirty="0" smtClean="0"/>
                        <a:t>κοινωνική απόσυρση, εμπλοκή σε λεκτικούς διαξιφισμούς, εμπλοκή σε σωματικές βίαιες επιθέσεις, συχνά ψέματα, κλοπή αντικειμένων</a:t>
                      </a:r>
                      <a:endParaRPr lang="el-GR" dirty="0"/>
                    </a:p>
                  </a:txBody>
                  <a:tcPr/>
                </a:tc>
              </a:tr>
              <a:tr h="941101">
                <a:tc>
                  <a:txBody>
                    <a:bodyPr/>
                    <a:lstStyle/>
                    <a:p>
                      <a:r>
                        <a:rPr lang="el-GR" dirty="0" smtClean="0"/>
                        <a:t>Προβλήματα σχετικά με την παράβαση του σχολικού ήθους </a:t>
                      </a:r>
                      <a:endParaRPr lang="el-GR" dirty="0"/>
                    </a:p>
                  </a:txBody>
                  <a:tcPr/>
                </a:tc>
                <a:tc>
                  <a:txBody>
                    <a:bodyPr/>
                    <a:lstStyle/>
                    <a:p>
                      <a:r>
                        <a:rPr lang="el-GR" dirty="0" smtClean="0"/>
                        <a:t>εμφάνιση με απρεπή ένδυση, σεξουαλική παρενόχληση συμμαθητών, διακίνηση ναρκωτικών ουσιών, κάπνισμα, κατανάλωση αλκοόλ ή ναρκωτικών ουσιών, βανδαλισμοί</a:t>
                      </a:r>
                      <a:endParaRPr lang="el-GR" dirty="0"/>
                    </a:p>
                  </a:txBody>
                  <a:tcPr/>
                </a:tc>
              </a:tr>
              <a:tr h="1041196">
                <a:tc>
                  <a:txBody>
                    <a:bodyPr/>
                    <a:lstStyle/>
                    <a:p>
                      <a:r>
                        <a:rPr lang="el-GR" dirty="0" smtClean="0"/>
                        <a:t>Προβλήματα ομαδικής απειθαρχίας </a:t>
                      </a:r>
                      <a:endParaRPr lang="el-GR" dirty="0"/>
                    </a:p>
                  </a:txBody>
                  <a:tcPr/>
                </a:tc>
                <a:tc>
                  <a:txBody>
                    <a:bodyPr/>
                    <a:lstStyle/>
                    <a:p>
                      <a:r>
                        <a:rPr lang="el-GR" dirty="0" smtClean="0"/>
                        <a:t>αυξημένος βαθμός </a:t>
                      </a:r>
                      <a:r>
                        <a:rPr lang="el-GR" dirty="0" err="1" smtClean="0"/>
                        <a:t>διενεκτικότητας</a:t>
                      </a:r>
                      <a:r>
                        <a:rPr lang="el-GR" dirty="0" smtClean="0"/>
                        <a:t>, απροθυμία για συλλογική εργασία, υψηλό επίπεδο θορύβου, χαμηλό ηθικό ή επιθετικότητα στο σύνολο της τάξης</a:t>
                      </a:r>
                      <a:endParaRPr lang="el-GR"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p:txBody>
          <a:bodyPr/>
          <a:lstStyle/>
          <a:p>
            <a:r>
              <a:rPr lang="el-GR" dirty="0" smtClean="0"/>
              <a:t>Μέρος τρίτο</a:t>
            </a:r>
            <a:endParaRPr lang="el-GR" dirty="0"/>
          </a:p>
        </p:txBody>
      </p:sp>
      <p:sp>
        <p:nvSpPr>
          <p:cNvPr id="4" name="3 - Τίτλος"/>
          <p:cNvSpPr>
            <a:spLocks noGrp="1"/>
          </p:cNvSpPr>
          <p:nvPr>
            <p:ph type="ctrTitle"/>
          </p:nvPr>
        </p:nvSpPr>
        <p:spPr/>
        <p:txBody>
          <a:bodyPr>
            <a:normAutofit fontScale="90000"/>
          </a:bodyPr>
          <a:lstStyle/>
          <a:p>
            <a:r>
              <a:rPr lang="el-GR" dirty="0" smtClean="0"/>
              <a:t>Διαχείριση σχολικής τάξης σε τάξεις συνεκπαίδευσης μαθητών με και χωρίς αναπηρία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643998" cy="511156"/>
          </a:xfrm>
        </p:spPr>
        <p:txBody>
          <a:bodyPr>
            <a:noAutofit/>
          </a:bodyPr>
          <a:lstStyle/>
          <a:p>
            <a:r>
              <a:rPr lang="el-GR" sz="2800" dirty="0" smtClean="0"/>
              <a:t>Η λειτουργική ανάλυση της συμπεριφοράς</a:t>
            </a:r>
            <a:endParaRPr lang="el-GR" sz="2800" dirty="0"/>
          </a:p>
        </p:txBody>
      </p:sp>
      <p:sp>
        <p:nvSpPr>
          <p:cNvPr id="3" name="2 - Θέση περιεχομένου"/>
          <p:cNvSpPr>
            <a:spLocks noGrp="1"/>
          </p:cNvSpPr>
          <p:nvPr>
            <p:ph sz="quarter" idx="1"/>
          </p:nvPr>
        </p:nvSpPr>
        <p:spPr>
          <a:xfrm>
            <a:off x="214282" y="1000108"/>
            <a:ext cx="8786874" cy="5857892"/>
          </a:xfrm>
        </p:spPr>
        <p:txBody>
          <a:bodyPr/>
          <a:lstStyle/>
          <a:p>
            <a:pPr>
              <a:buNone/>
            </a:pPr>
            <a:r>
              <a:rPr lang="el-GR" sz="2200" dirty="0" smtClean="0"/>
              <a:t>	Ορίζεται ως «η ανάλυση των περιβαλλοντικών συνθηκών που τροφοδοτούν τις δυσπροσάρμοστες αντιδράσεις του παιδιού, καθώς και των βασικών αναγκών που ικανοποιούνται μέσω των δυσπροσάρμοστων αντιδράσεων» (</a:t>
            </a:r>
            <a:r>
              <a:rPr lang="el-GR" sz="2200" dirty="0" err="1" smtClean="0"/>
              <a:t>Γενά</a:t>
            </a:r>
            <a:r>
              <a:rPr lang="el-GR" sz="2200" dirty="0" smtClean="0"/>
              <a:t>, 2011: 176).</a:t>
            </a:r>
          </a:p>
          <a:p>
            <a:pPr>
              <a:buNone/>
            </a:pPr>
            <a:endParaRPr lang="el-GR" sz="2200" dirty="0" smtClean="0"/>
          </a:p>
          <a:p>
            <a:pPr>
              <a:buNone/>
            </a:pPr>
            <a:r>
              <a:rPr lang="el-GR" sz="2200" dirty="0" smtClean="0"/>
              <a:t>	Στόχοι της λειτουργικής ανάλυσης της συμπεριφοράς:</a:t>
            </a:r>
          </a:p>
          <a:p>
            <a:pPr>
              <a:buFont typeface="Wingdings" pitchFamily="2" charset="2"/>
              <a:buChar char="Ø"/>
            </a:pPr>
            <a:r>
              <a:rPr lang="el-GR" sz="2200" dirty="0" smtClean="0"/>
              <a:t> ο εντοπισμός των περιβαλλοντικών συνιστωσών που οδηγούν στην εκδήλωση των προβληματικών συμπεριφορών</a:t>
            </a:r>
          </a:p>
          <a:p>
            <a:pPr>
              <a:buFont typeface="Wingdings" pitchFamily="2" charset="2"/>
              <a:buChar char="Ø"/>
            </a:pPr>
            <a:r>
              <a:rPr lang="el-GR" sz="2200" dirty="0" smtClean="0"/>
              <a:t>η αξιοποίηση των ευρημάτων αυτών για τη δημιουργία συνθηκών που συμβάλλουν στην αποθάρρυνση της προβληματικής συμπεριφοράς (</a:t>
            </a:r>
            <a:r>
              <a:rPr lang="el-GR" sz="2200" dirty="0" err="1" smtClean="0"/>
              <a:t>Γενά</a:t>
            </a:r>
            <a:r>
              <a:rPr lang="el-GR" sz="2200" dirty="0" smtClean="0"/>
              <a:t>, 2011). </a:t>
            </a:r>
          </a:p>
          <a:p>
            <a:pPr>
              <a:buNone/>
            </a:pP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14290"/>
            <a:ext cx="8715436" cy="6429420"/>
          </a:xfrm>
        </p:spPr>
        <p:txBody>
          <a:bodyPr>
            <a:normAutofit fontScale="85000" lnSpcReduction="20000"/>
          </a:bodyPr>
          <a:lstStyle/>
          <a:p>
            <a:pPr>
              <a:buFont typeface="Wingdings" pitchFamily="2" charset="2"/>
              <a:buChar char="v"/>
            </a:pPr>
            <a:r>
              <a:rPr lang="el-GR" dirty="0" smtClean="0"/>
              <a:t>Η εφαρμογή της λειτουργικής ανάλυσης της συμπεριφοράς είναι σημαντική, γιατί:</a:t>
            </a:r>
          </a:p>
          <a:p>
            <a:pPr>
              <a:buFont typeface="Wingdings" pitchFamily="2" charset="2"/>
              <a:buChar char="v"/>
            </a:pPr>
            <a:endParaRPr lang="el-GR" dirty="0" smtClean="0"/>
          </a:p>
          <a:p>
            <a:pPr lvl="0"/>
            <a:r>
              <a:rPr lang="el-GR" dirty="0" smtClean="0"/>
              <a:t>Η ίδια συμπεριφορά μπορεί να υποκινείται από διαφορετικές συνθήκες για διαφορετικά άτομα. Συνεπώς, η αντιμετώπιση πρέπει να καθορίζεται από τα αίτια που θέτουν σε λειτουργία τις δυσπροσάρμοστες αντιδράσεις κάθε μαθητή.</a:t>
            </a:r>
          </a:p>
          <a:p>
            <a:pPr lvl="0"/>
            <a:endParaRPr lang="el-GR" dirty="0" smtClean="0"/>
          </a:p>
          <a:p>
            <a:pPr lvl="0"/>
            <a:r>
              <a:rPr lang="el-GR" dirty="0" smtClean="0"/>
              <a:t>Οι περισσότερες αντιδράσεις των μαθητών με αναπηρίες οφείλονται σε </a:t>
            </a:r>
            <a:r>
              <a:rPr lang="el-GR" dirty="0" err="1" smtClean="0"/>
              <a:t>δυσπροσαρμοστικούς</a:t>
            </a:r>
            <a:r>
              <a:rPr lang="el-GR" dirty="0" smtClean="0"/>
              <a:t> τρόπους επικοινωνίας. Αν εντοπίσουμε το μήνυμα που μεταφέρει η δυσπροσάρμοστη συμπεριφορά του μαθητή, μπορούμε να τον βοηθήσουμε να αντικαταστήσει την προβληματική αντίδραση με μια κοινωνικά αποδεκτή που επιτυγχάνει τον ίδιο επικοινωνιακό στόχο, ώστε να μη χρειάζεται να καταφεύγει σε ανεπιθύμητους τρόπους επικοινωνίας.</a:t>
            </a:r>
          </a:p>
          <a:p>
            <a:pPr lvl="0"/>
            <a:endParaRPr lang="el-GR" dirty="0" smtClean="0"/>
          </a:p>
          <a:p>
            <a:pPr lvl="0"/>
            <a:r>
              <a:rPr lang="el-GR" dirty="0" smtClean="0"/>
              <a:t>Η αντιμετώπιση των προβλημάτων συμπεριφοράς που βασίζεται στη λειτουργική ανάλυση της συμπεριφοράς του μαθητή έχει πιο μακροπρόθεσμα αποτελέσματα, καθώς αντιμετωπίζει όχι μόνο το πρόβλημα καθαυτό αλλά και τα αίτιά του (</a:t>
            </a:r>
            <a:r>
              <a:rPr lang="el-GR" dirty="0" err="1" smtClean="0"/>
              <a:t>Γενά</a:t>
            </a:r>
            <a:r>
              <a:rPr lang="el-GR" dirty="0" smtClean="0"/>
              <a:t>, 2011).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86874" cy="582594"/>
          </a:xfrm>
        </p:spPr>
        <p:txBody>
          <a:bodyPr>
            <a:normAutofit/>
          </a:bodyPr>
          <a:lstStyle/>
          <a:p>
            <a:r>
              <a:rPr lang="el-GR" sz="2800" dirty="0" smtClean="0"/>
              <a:t>Στρατηγικές της συμπεριφορικής προσέγγισης</a:t>
            </a:r>
            <a:endParaRPr lang="el-GR" sz="2800" dirty="0"/>
          </a:p>
        </p:txBody>
      </p:sp>
      <p:sp>
        <p:nvSpPr>
          <p:cNvPr id="3" name="2 - Θέση περιεχομένου"/>
          <p:cNvSpPr>
            <a:spLocks noGrp="1"/>
          </p:cNvSpPr>
          <p:nvPr>
            <p:ph sz="quarter" idx="1"/>
          </p:nvPr>
        </p:nvSpPr>
        <p:spPr>
          <a:xfrm>
            <a:off x="214282" y="1000108"/>
            <a:ext cx="8929718" cy="5643602"/>
          </a:xfrm>
        </p:spPr>
        <p:txBody>
          <a:bodyPr>
            <a:normAutofit/>
          </a:bodyPr>
          <a:lstStyle/>
          <a:p>
            <a:pPr>
              <a:buFont typeface="Wingdings" pitchFamily="2" charset="2"/>
              <a:buChar char="v"/>
            </a:pPr>
            <a:r>
              <a:rPr lang="el-GR" sz="2200" dirty="0" smtClean="0"/>
              <a:t>Μία συμπεριφορά, η οποία έχει θετικά αποτελέσματα (αμείβεται) τείνει να επαναλαμβάνεται, ενώ εκείνη που δεν επιβραβεύεται ή έχει δυσάρεστα αποτελέσματα για το άτομο τείνει να εξαλείφεται. </a:t>
            </a:r>
          </a:p>
          <a:p>
            <a:pPr>
              <a:buFont typeface="Wingdings" pitchFamily="2" charset="2"/>
              <a:buChar char="v"/>
            </a:pPr>
            <a:endParaRPr lang="el-GR" sz="2200" dirty="0" smtClean="0"/>
          </a:p>
          <a:p>
            <a:pPr>
              <a:buFont typeface="Wingdings" pitchFamily="2" charset="2"/>
              <a:buChar char="Ø"/>
            </a:pPr>
            <a:r>
              <a:rPr lang="el-GR" sz="2200" dirty="0" smtClean="0"/>
              <a:t>Αν θέλει ο εκπαιδευτικός να αντιμετωπίσει ανεπιθύμητες συμπεριφορές που παρουσιάζει κάποιος μαθητής στην τάξη, θα πρέπει να αλλάξει τον τρόπο με τον οποίο ανταμείβει ή όχι τον μαθητή για τις πράξεις του (</a:t>
            </a:r>
            <a:r>
              <a:rPr lang="el-GR" sz="2200" dirty="0" err="1" smtClean="0"/>
              <a:t>Fontana</a:t>
            </a:r>
            <a:r>
              <a:rPr lang="el-GR" sz="2200" dirty="0" smtClean="0"/>
              <a:t>, 1996α).</a:t>
            </a:r>
            <a:endParaRPr lang="el-GR"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357166"/>
            <a:ext cx="8715436" cy="6500834"/>
          </a:xfrm>
        </p:spPr>
        <p:txBody>
          <a:bodyPr>
            <a:normAutofit/>
          </a:bodyPr>
          <a:lstStyle/>
          <a:p>
            <a:pPr>
              <a:buFont typeface="Wingdings" pitchFamily="2" charset="2"/>
              <a:buChar char="v"/>
            </a:pPr>
            <a:r>
              <a:rPr lang="el-GR" sz="2200" dirty="0" smtClean="0"/>
              <a:t>Το πρώτο σημαντικό βήμα για την αντιμετώπιση μιας ανεπιθύμητης συμπεριφοράς είναι ο </a:t>
            </a:r>
            <a:r>
              <a:rPr lang="el-GR" sz="2200" u="sng" dirty="0" smtClean="0"/>
              <a:t>λειτουργικός ορισμός της</a:t>
            </a:r>
            <a:r>
              <a:rPr lang="el-GR" sz="2200" dirty="0" smtClean="0"/>
              <a:t>, δηλαδή η σαφής και λεπτομερής περιγραφή της. </a:t>
            </a:r>
          </a:p>
          <a:p>
            <a:pPr>
              <a:buFont typeface="Wingdings" pitchFamily="2" charset="2"/>
              <a:buChar char="v"/>
            </a:pPr>
            <a:endParaRPr lang="el-GR" sz="2200" dirty="0" smtClean="0"/>
          </a:p>
          <a:p>
            <a:pPr>
              <a:buFont typeface="Wingdings" pitchFamily="2" charset="2"/>
              <a:buChar char="q"/>
            </a:pPr>
            <a:r>
              <a:rPr lang="el-GR" sz="2200" u="sng" dirty="0" smtClean="0"/>
              <a:t>Ο εκπαιδευτικός πρέπει</a:t>
            </a:r>
            <a:r>
              <a:rPr lang="el-GR" sz="2200" dirty="0" smtClean="0"/>
              <a:t>:</a:t>
            </a:r>
          </a:p>
          <a:p>
            <a:pPr>
              <a:buFont typeface="Wingdings" pitchFamily="2" charset="2"/>
              <a:buChar char="ü"/>
            </a:pPr>
            <a:r>
              <a:rPr lang="el-GR" sz="2200" dirty="0" smtClean="0"/>
              <a:t> να καταγράψει με ακρίβεια τη συμπεριφορά του μαθητή, δηλαδή, τι κάνει ο μαθητής, πότε, πόσο συχνά και σε ποιο πλαίσιο</a:t>
            </a:r>
          </a:p>
          <a:p>
            <a:pPr>
              <a:buFont typeface="Wingdings" pitchFamily="2" charset="2"/>
              <a:buChar char="ü"/>
            </a:pPr>
            <a:r>
              <a:rPr lang="el-GR" sz="2200" dirty="0" smtClean="0"/>
              <a:t>να σημειώσει απέναντι από κάθε ανεπιθύμητη συμπεριφορά πως αντιδρά συνήθως ο ίδιος και ποιες οι συνέπειες της δικής του αντίδρασης στη συμπεριφορά του μαθητή. </a:t>
            </a:r>
          </a:p>
          <a:p>
            <a:pPr>
              <a:buFont typeface="Wingdings" pitchFamily="2" charset="2"/>
              <a:buChar char="ü"/>
            </a:pPr>
            <a:endParaRPr lang="el-GR" sz="2200" dirty="0" smtClean="0"/>
          </a:p>
          <a:p>
            <a:pPr>
              <a:buFont typeface="Wingdings" pitchFamily="2" charset="2"/>
              <a:buChar char="Ø"/>
            </a:pPr>
            <a:r>
              <a:rPr lang="el-GR" sz="2200" dirty="0" smtClean="0"/>
              <a:t>Η καταγραφή αυτή επιτρέπει τη μελέτη του σχήματος που αναδύεται και την επιλογή των κατάλληλων στρατηγικών τροποποίησης της ανεπιθύμητης συμπεριφοράς (</a:t>
            </a:r>
            <a:r>
              <a:rPr lang="el-GR" sz="2200" dirty="0" err="1" smtClean="0"/>
              <a:t>Fontana</a:t>
            </a:r>
            <a:r>
              <a:rPr lang="el-GR" sz="2200" dirty="0" smtClean="0"/>
              <a:t>, 1996β).</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14290"/>
            <a:ext cx="8715436" cy="6357982"/>
          </a:xfrm>
        </p:spPr>
        <p:txBody>
          <a:bodyPr>
            <a:normAutofit fontScale="85000" lnSpcReduction="20000"/>
          </a:bodyPr>
          <a:lstStyle/>
          <a:p>
            <a:pPr>
              <a:buFont typeface="Wingdings" pitchFamily="2" charset="2"/>
              <a:buChar char="v"/>
            </a:pPr>
            <a:r>
              <a:rPr lang="el-GR" dirty="0" smtClean="0"/>
              <a:t>Η επιλογή των στρατηγικών πρέπει να βασίζεται στις αρχές:</a:t>
            </a:r>
          </a:p>
          <a:p>
            <a:pPr>
              <a:buFont typeface="Wingdings" pitchFamily="2" charset="2"/>
              <a:buChar char="v"/>
            </a:pPr>
            <a:endParaRPr lang="el-GR" dirty="0" smtClean="0"/>
          </a:p>
          <a:p>
            <a:pPr>
              <a:buNone/>
            </a:pPr>
            <a:r>
              <a:rPr lang="el-GR" dirty="0" smtClean="0"/>
              <a:t>(α) της αντιστοιχίας μεταξύ παραπτώματος και παρέμβασης: </a:t>
            </a:r>
          </a:p>
          <a:p>
            <a:pPr>
              <a:buNone/>
            </a:pPr>
            <a:r>
              <a:rPr lang="el-GR" dirty="0" smtClean="0"/>
              <a:t>	η ένταση της παρέμβασης εξαρτάται από τη σοβαρότητα του συμβάντος. Αυτό σημαίνει ότι δεν εφαρμόζονται οι ίδιες στρατηγικές για μικροπροβλήματα και για πιο επίμονα προβλήματα συμπεριφοράς που παρουσιάζουν οι μαθητές. </a:t>
            </a:r>
          </a:p>
          <a:p>
            <a:pPr>
              <a:buNone/>
            </a:pPr>
            <a:endParaRPr lang="el-GR" dirty="0" smtClean="0"/>
          </a:p>
          <a:p>
            <a:pPr>
              <a:buNone/>
            </a:pPr>
            <a:r>
              <a:rPr lang="el-GR" dirty="0" smtClean="0"/>
              <a:t>(β) της ελάχιστης παρέμβασης: </a:t>
            </a:r>
          </a:p>
          <a:p>
            <a:pPr>
              <a:buNone/>
            </a:pPr>
            <a:r>
              <a:rPr lang="el-GR" dirty="0" smtClean="0"/>
              <a:t>	ο εκπαιδευτικός παρεμβαίνει τότε και τόσο, όσο είναι απολύτως αναγκαίο για να σταματήσει η συμπεριφορά που προκαλεί προβλήματα. Στόχος, δηλαδή, είναι να ενταχθεί ο μαθητής στο μάθημα με την ελάχιστη παρέμβαση.</a:t>
            </a:r>
          </a:p>
          <a:p>
            <a:pPr>
              <a:buNone/>
            </a:pPr>
            <a:endParaRPr lang="el-GR" dirty="0" smtClean="0"/>
          </a:p>
          <a:p>
            <a:pPr>
              <a:buNone/>
            </a:pPr>
            <a:r>
              <a:rPr lang="el-GR" dirty="0" smtClean="0"/>
              <a:t>(γ) της προοδευτικής παρέμβασης: </a:t>
            </a:r>
          </a:p>
          <a:p>
            <a:pPr>
              <a:buNone/>
            </a:pPr>
            <a:r>
              <a:rPr lang="el-GR" dirty="0" smtClean="0"/>
              <a:t>ο εκπαιδευτικός αυξάνει σταδιακά την ένταση των παρεμβάσεών του, δηλαδή, ξεκινά με έμμεσες, μη λεκτικές παρεμβάσεις και σε περίπτωση που αυτές δεν αποδώσουν, προχωρεί σταδιακά σε περισσότερο άμεσες (λεκτικές) υποδείξεις </a:t>
            </a:r>
          </a:p>
          <a:p>
            <a:pPr>
              <a:buNone/>
            </a:pPr>
            <a:r>
              <a:rPr lang="el-GR" dirty="0" smtClean="0"/>
              <a:t>	(</a:t>
            </a:r>
            <a:r>
              <a:rPr lang="el-GR" dirty="0" err="1" smtClean="0"/>
              <a:t>Fontana</a:t>
            </a:r>
            <a:r>
              <a:rPr lang="el-GR" dirty="0" smtClean="0"/>
              <a:t>, 1996β. </a:t>
            </a:r>
            <a:r>
              <a:rPr lang="el-GR" dirty="0" err="1" smtClean="0"/>
              <a:t>Ματσαγγούρας</a:t>
            </a:r>
            <a:r>
              <a:rPr lang="el-GR" dirty="0" smtClean="0"/>
              <a:t>, 2004. </a:t>
            </a:r>
            <a:r>
              <a:rPr lang="en-US" dirty="0" smtClean="0">
                <a:latin typeface="Cambria" pitchFamily="18" charset="0"/>
              </a:rPr>
              <a:t>Stage</a:t>
            </a:r>
            <a:r>
              <a:rPr lang="el-GR" dirty="0" smtClean="0">
                <a:latin typeface="Cambria" pitchFamily="18" charset="0"/>
              </a:rPr>
              <a:t> &amp; </a:t>
            </a:r>
            <a:r>
              <a:rPr lang="en-US" dirty="0" smtClean="0">
                <a:latin typeface="Cambria" pitchFamily="18" charset="0"/>
              </a:rPr>
              <a:t>Quiroz</a:t>
            </a:r>
            <a:r>
              <a:rPr lang="el-GR" dirty="0" smtClean="0">
                <a:latin typeface="Cambria" pitchFamily="18" charset="0"/>
              </a:rPr>
              <a:t>, </a:t>
            </a:r>
            <a:r>
              <a:rPr lang="el-GR" dirty="0" smtClean="0"/>
              <a:t>1997).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786874" cy="642942"/>
          </a:xfrm>
        </p:spPr>
        <p:txBody>
          <a:bodyPr>
            <a:normAutofit/>
          </a:bodyPr>
          <a:lstStyle/>
          <a:p>
            <a:r>
              <a:rPr lang="el-GR" sz="2800" dirty="0" smtClean="0"/>
              <a:t>Παράδειγμα διαδοχής μη λεκτικών παρεμβάσεων</a:t>
            </a:r>
            <a:endParaRPr lang="el-GR" sz="2800" dirty="0"/>
          </a:p>
        </p:txBody>
      </p:sp>
      <p:sp>
        <p:nvSpPr>
          <p:cNvPr id="3" name="2 - Θέση περιεχομένου"/>
          <p:cNvSpPr>
            <a:spLocks noGrp="1"/>
          </p:cNvSpPr>
          <p:nvPr>
            <p:ph sz="quarter" idx="1"/>
          </p:nvPr>
        </p:nvSpPr>
        <p:spPr>
          <a:xfrm>
            <a:off x="214282" y="928670"/>
            <a:ext cx="8929718" cy="5786478"/>
          </a:xfrm>
        </p:spPr>
        <p:txBody>
          <a:bodyPr>
            <a:normAutofit fontScale="85000" lnSpcReduction="20000"/>
          </a:bodyPr>
          <a:lstStyle/>
          <a:p>
            <a:pPr marL="514350" indent="-514350">
              <a:buAutoNum type="arabicPeriod"/>
            </a:pPr>
            <a:r>
              <a:rPr lang="el-GR" u="sng" dirty="0" smtClean="0"/>
              <a:t>Προγραμματισμένη αγνόηση</a:t>
            </a:r>
            <a:r>
              <a:rPr lang="el-GR" dirty="0" smtClean="0"/>
              <a:t>: Ο εκπαιδευτικός αγνοεί εσκεμμένα μια αταξία που δεν δημιουργεί κινδύνους ή προβλήματα στο μάθημα και διαρκεί λίγο.</a:t>
            </a:r>
          </a:p>
          <a:p>
            <a:pPr marL="514350" indent="-514350">
              <a:buAutoNum type="arabicPeriod"/>
            </a:pPr>
            <a:endParaRPr lang="el-GR" dirty="0" smtClean="0"/>
          </a:p>
          <a:p>
            <a:pPr marL="514350" indent="-514350">
              <a:buAutoNum type="arabicPeriod"/>
            </a:pPr>
            <a:r>
              <a:rPr lang="el-GR" u="sng" dirty="0" err="1" smtClean="0"/>
              <a:t>Παραγλωσσική</a:t>
            </a:r>
            <a:r>
              <a:rPr lang="el-GR" u="sng" dirty="0" smtClean="0"/>
              <a:t> επιτίμηση</a:t>
            </a:r>
            <a:r>
              <a:rPr lang="el-GR" dirty="0" smtClean="0"/>
              <a:t>: Ο εκπαιδευτικός σιωπηρά, με τη χρήση σημάτων (με μια έντονη ματιά ή με μια αποτρεπτική κίνηση του χεριού ή της κεφαλής), δείχνει στον μαθητή ότι έχει γνώση της παρεκτροπής και αναμένει την επαναφορά του στην τάξη.</a:t>
            </a:r>
          </a:p>
          <a:p>
            <a:pPr marL="514350" indent="-514350">
              <a:buAutoNum type="arabicPeriod"/>
            </a:pPr>
            <a:endParaRPr lang="el-GR" dirty="0" smtClean="0"/>
          </a:p>
          <a:p>
            <a:pPr marL="514350" indent="-514350">
              <a:buAutoNum type="arabicPeriod"/>
            </a:pPr>
            <a:r>
              <a:rPr lang="el-GR" u="sng" dirty="0" smtClean="0"/>
              <a:t>Έλεγχος δια της εγγύτητας</a:t>
            </a:r>
            <a:r>
              <a:rPr lang="el-GR" dirty="0" smtClean="0"/>
              <a:t>: Ο εκπαιδευτικός μετακινείται προς το θρανίο του </a:t>
            </a:r>
            <a:r>
              <a:rPr lang="el-GR" dirty="0" err="1" smtClean="0"/>
              <a:t>ατακτούντος</a:t>
            </a:r>
            <a:r>
              <a:rPr lang="el-GR" dirty="0" smtClean="0"/>
              <a:t>, διατηρώντας βλεμματική επαφή με το μαθητή, χωρίς να διακόψει το μάθημα.</a:t>
            </a:r>
          </a:p>
          <a:p>
            <a:pPr marL="514350" indent="-514350">
              <a:buAutoNum type="arabicPeriod"/>
            </a:pPr>
            <a:endParaRPr lang="el-GR" dirty="0" smtClean="0"/>
          </a:p>
          <a:p>
            <a:pPr marL="514350" indent="-514350">
              <a:buAutoNum type="arabicPeriod"/>
            </a:pPr>
            <a:r>
              <a:rPr lang="el-GR" u="sng" dirty="0" smtClean="0"/>
              <a:t>Έλεγχος δια του αγγίγματος</a:t>
            </a:r>
            <a:r>
              <a:rPr lang="el-GR" dirty="0" smtClean="0"/>
              <a:t>: Ο εκπαιδευτικός ακουμπά απαλά τον μαθητή στον ώμο ή την πλάτη, για σύντομο χρονικό διάστημα, χωρίς να πούμε κάτι. Είναι σημαντικό προτού εφαρμόσει αυτή την τεχνική να αξιολογήσει εάν ο μαθητής είναι σε θέση για να δεχθεί το άγγιγμα, αφού, ένας νευριασμένος μαθητής, για παράδειγμα, μπορεί να αντιδράσει (</a:t>
            </a:r>
            <a:r>
              <a:rPr lang="el-GR" dirty="0" err="1" smtClean="0"/>
              <a:t>Ματσαγγούρας</a:t>
            </a:r>
            <a:r>
              <a:rPr lang="el-GR" dirty="0" smtClean="0"/>
              <a:t>, 2004).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929718" cy="571504"/>
          </a:xfrm>
        </p:spPr>
        <p:txBody>
          <a:bodyPr>
            <a:normAutofit/>
          </a:bodyPr>
          <a:lstStyle/>
          <a:p>
            <a:r>
              <a:rPr lang="el-GR" sz="2800" dirty="0" smtClean="0"/>
              <a:t>Παράδειγμα διαδοχής λεκτικών παρεμβάσεων</a:t>
            </a:r>
            <a:endParaRPr lang="el-GR" sz="2800" dirty="0"/>
          </a:p>
        </p:txBody>
      </p:sp>
      <p:sp>
        <p:nvSpPr>
          <p:cNvPr id="3" name="2 - Θέση περιεχομένου"/>
          <p:cNvSpPr>
            <a:spLocks noGrp="1"/>
          </p:cNvSpPr>
          <p:nvPr>
            <p:ph sz="quarter" idx="1"/>
          </p:nvPr>
        </p:nvSpPr>
        <p:spPr>
          <a:xfrm>
            <a:off x="142844" y="1000108"/>
            <a:ext cx="9001156" cy="5715040"/>
          </a:xfrm>
        </p:spPr>
        <p:txBody>
          <a:bodyPr>
            <a:normAutofit fontScale="77500" lnSpcReduction="20000"/>
          </a:bodyPr>
          <a:lstStyle/>
          <a:p>
            <a:pPr marL="514350" lvl="0" indent="-514350">
              <a:buFont typeface="+mj-lt"/>
              <a:buAutoNum type="arabicPeriod"/>
            </a:pPr>
            <a:r>
              <a:rPr lang="el-GR" dirty="0" smtClean="0"/>
              <a:t>Ο εκπαιδευτικός εφαρμόζει την στρατηγική της </a:t>
            </a:r>
            <a:r>
              <a:rPr lang="el-GR" i="1" dirty="0" smtClean="0"/>
              <a:t>έμμεσης υπόδειξης του αναμενόμενου</a:t>
            </a:r>
            <a:r>
              <a:rPr lang="el-GR" dirty="0" smtClean="0"/>
              <a:t>, δηλαδή, αντί να απευθυνθεί στον </a:t>
            </a:r>
            <a:r>
              <a:rPr lang="el-GR" dirty="0" err="1" smtClean="0"/>
              <a:t>παρεκτρεπόμενο</a:t>
            </a:r>
            <a:r>
              <a:rPr lang="el-GR" dirty="0" smtClean="0"/>
              <a:t> και να σχολιάσει τη συμπεριφορά του, σχολιάζει θετικά κάποιο μαθητή που επιδεικνύει την αναμενόμενη συμπεριφορά. </a:t>
            </a:r>
          </a:p>
          <a:p>
            <a:pPr marL="514350" lvl="0" indent="-514350">
              <a:buFont typeface="+mj-lt"/>
              <a:buAutoNum type="arabicPeriod"/>
            </a:pPr>
            <a:endParaRPr lang="el-GR" dirty="0" smtClean="0"/>
          </a:p>
          <a:p>
            <a:pPr marL="514350" lvl="0" indent="-514350">
              <a:buFont typeface="+mj-lt"/>
              <a:buAutoNum type="arabicPeriod"/>
            </a:pPr>
            <a:r>
              <a:rPr lang="el-GR" dirty="0" smtClean="0"/>
              <a:t>Ο εκπαιδευτικός κάνει </a:t>
            </a:r>
            <a:r>
              <a:rPr lang="el-GR" i="1" dirty="0" smtClean="0"/>
              <a:t>αναφορά του ονόματος</a:t>
            </a:r>
            <a:r>
              <a:rPr lang="el-GR" dirty="0" smtClean="0"/>
              <a:t> του </a:t>
            </a:r>
            <a:r>
              <a:rPr lang="el-GR" dirty="0" err="1" smtClean="0"/>
              <a:t>ατακτούντος</a:t>
            </a:r>
            <a:r>
              <a:rPr lang="el-GR" dirty="0" smtClean="0"/>
              <a:t> μαθητή, ενώ παραδίδει μάθημα, για να του γνωστοποιήσει ότι είναι ενήμερος για την αταξία του και ότι αναμένει την επαναφορά του στην τάξη. </a:t>
            </a:r>
          </a:p>
          <a:p>
            <a:pPr marL="514350" lvl="0" indent="-514350">
              <a:buFont typeface="+mj-lt"/>
              <a:buAutoNum type="arabicPeriod"/>
            </a:pPr>
            <a:endParaRPr lang="el-GR" dirty="0" smtClean="0"/>
          </a:p>
          <a:p>
            <a:pPr marL="514350" lvl="0" indent="-514350">
              <a:buFont typeface="+mj-lt"/>
              <a:buAutoNum type="arabicPeriod"/>
            </a:pPr>
            <a:r>
              <a:rPr lang="el-GR" dirty="0" smtClean="0"/>
              <a:t>Ο εκπαιδευτικός χρησιμοποιεί το </a:t>
            </a:r>
            <a:r>
              <a:rPr lang="el-GR" i="1" dirty="0" smtClean="0"/>
              <a:t>χιούμορ</a:t>
            </a:r>
            <a:r>
              <a:rPr lang="el-GR" dirty="0" smtClean="0"/>
              <a:t>, με το χιουμοριστικό σχολιασμό της περίστασης ή του προσώπου που καλείται να αντιμετωπίσει μια τέτοια περίσταση. </a:t>
            </a:r>
          </a:p>
          <a:p>
            <a:pPr marL="514350" lvl="0" indent="-514350">
              <a:buFont typeface="+mj-lt"/>
              <a:buAutoNum type="arabicPeriod"/>
            </a:pPr>
            <a:endParaRPr lang="el-GR" dirty="0" smtClean="0"/>
          </a:p>
          <a:p>
            <a:pPr marL="514350" lvl="0" indent="-514350">
              <a:buFont typeface="+mj-lt"/>
              <a:buAutoNum type="arabicPeriod"/>
            </a:pPr>
            <a:r>
              <a:rPr lang="el-GR" dirty="0" smtClean="0"/>
              <a:t>Ο εκπαιδευτικός </a:t>
            </a:r>
            <a:r>
              <a:rPr lang="el-GR" i="1" dirty="0" smtClean="0"/>
              <a:t>αναδεικνύει της επιπτώσεις της αταξίας</a:t>
            </a:r>
            <a:r>
              <a:rPr lang="el-GR" dirty="0" smtClean="0"/>
              <a:t>. Αρχικά περιγράφει τη συμπεριφορά που θεωρεί μη αποδεκτή. Έπειτα εκφράζει τα συναισθήματα που του προκαλεί η συγκεκριμένη συμπεριφορά (π.χ. «αισθάνομαι», «νιώθω», «μου προκαλείς») και στο τέλος διατυπώνει τις επιπτώσεις που έχει στον ίδιο ή στην τάξη η συμπεριφορά του μαθητή.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428604"/>
            <a:ext cx="8929718" cy="6215106"/>
          </a:xfrm>
        </p:spPr>
        <p:txBody>
          <a:bodyPr>
            <a:normAutofit/>
          </a:bodyPr>
          <a:lstStyle/>
          <a:p>
            <a:pPr marL="514350" lvl="0" indent="-514350">
              <a:buFont typeface="+mj-lt"/>
              <a:buAutoNum type="arabicPeriod" startAt="5"/>
            </a:pPr>
            <a:r>
              <a:rPr lang="el-GR" sz="2000" dirty="0" smtClean="0"/>
              <a:t>Ο εκπαιδευτικός αντί να τονίσει τις αρνητικές επιπτώσεις της ανεπιθύμητης συμπεριφοράς που εμφανίζουν οι μαθητές, </a:t>
            </a:r>
            <a:r>
              <a:rPr lang="el-GR" sz="2000" i="1" dirty="0" smtClean="0"/>
              <a:t>προβάλει τις θετικές επιπτώσεις</a:t>
            </a:r>
            <a:r>
              <a:rPr lang="el-GR" sz="2000" dirty="0" smtClean="0"/>
              <a:t> που θα υπάρξουν αν σταματήσουν την αταξία.</a:t>
            </a:r>
          </a:p>
          <a:p>
            <a:pPr marL="514350" lvl="0" indent="-514350">
              <a:buFont typeface="+mj-lt"/>
              <a:buAutoNum type="arabicPeriod" startAt="5"/>
            </a:pPr>
            <a:endParaRPr lang="el-GR" sz="2000" dirty="0" smtClean="0"/>
          </a:p>
          <a:p>
            <a:pPr marL="514350" lvl="0" indent="-514350">
              <a:buFont typeface="+mj-lt"/>
              <a:buAutoNum type="arabicPeriod" startAt="5"/>
            </a:pPr>
            <a:r>
              <a:rPr lang="el-GR" sz="2000" dirty="0" smtClean="0"/>
              <a:t>Ο εκπαιδευτικός ζητά με ευγενικό και θετικό τόνο και ύφος, αλλά και με αποφασιστικότητα, από τον </a:t>
            </a:r>
            <a:r>
              <a:rPr lang="el-GR" sz="2000" dirty="0" err="1" smtClean="0"/>
              <a:t>παρεκτρεπόμενο</a:t>
            </a:r>
            <a:r>
              <a:rPr lang="el-GR" sz="2000" dirty="0" smtClean="0"/>
              <a:t> να επανέλθει στην τάξη. </a:t>
            </a:r>
          </a:p>
          <a:p>
            <a:pPr marL="514350" lvl="0" indent="-514350">
              <a:buFont typeface="+mj-lt"/>
              <a:buAutoNum type="arabicPeriod" startAt="5"/>
            </a:pPr>
            <a:endParaRPr lang="el-GR" sz="2000" dirty="0" smtClean="0"/>
          </a:p>
          <a:p>
            <a:pPr marL="514350" lvl="0" indent="-514350">
              <a:buFont typeface="+mj-lt"/>
              <a:buAutoNum type="arabicPeriod" startAt="5"/>
            </a:pPr>
            <a:r>
              <a:rPr lang="el-GR" sz="2000" dirty="0" smtClean="0"/>
              <a:t>Ο εκπαιδευτικός </a:t>
            </a:r>
            <a:r>
              <a:rPr lang="el-GR" sz="2000" i="1" dirty="0" smtClean="0"/>
              <a:t>υπενθυμίζει τον κανόνα της τάξης</a:t>
            </a:r>
            <a:r>
              <a:rPr lang="el-GR" sz="2000" dirty="0" smtClean="0"/>
              <a:t> που παραβαίνει ο μαθητής και τις προβλεπόμενες συνέπειες της μη τήρησής του. </a:t>
            </a:r>
          </a:p>
          <a:p>
            <a:pPr marL="514350" lvl="0" indent="-514350">
              <a:buFont typeface="+mj-lt"/>
              <a:buAutoNum type="arabicPeriod" startAt="5"/>
            </a:pPr>
            <a:endParaRPr lang="el-GR" sz="2000" dirty="0" smtClean="0"/>
          </a:p>
          <a:p>
            <a:pPr marL="514350" lvl="0" indent="-514350">
              <a:buFont typeface="+mj-lt"/>
              <a:buAutoNum type="arabicPeriod" startAt="5"/>
            </a:pPr>
            <a:r>
              <a:rPr lang="el-GR" sz="2000" dirty="0" smtClean="0"/>
              <a:t>Ο εκπαιδευτικός κοιτά τον </a:t>
            </a:r>
            <a:r>
              <a:rPr lang="el-GR" sz="2000" dirty="0" err="1" smtClean="0"/>
              <a:t>ατακτούντα</a:t>
            </a:r>
            <a:r>
              <a:rPr lang="el-GR" sz="2000" dirty="0" smtClean="0"/>
              <a:t>, αναφέρει το όνομα του, επισημαίνει την ανεπιθύμητη συμπεριφορά και τον προτρέπει να επανέλθει στην τάξη (</a:t>
            </a:r>
            <a:r>
              <a:rPr lang="el-GR" sz="2000" dirty="0" err="1" smtClean="0"/>
              <a:t>Ματσαγγούρας</a:t>
            </a:r>
            <a:r>
              <a:rPr lang="el-GR" sz="2000" dirty="0" smtClean="0"/>
              <a:t>, 2004). </a:t>
            </a:r>
          </a:p>
          <a:p>
            <a:pPr>
              <a:buNone/>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472518" cy="571504"/>
          </a:xfrm>
        </p:spPr>
        <p:txBody>
          <a:bodyPr>
            <a:normAutofit/>
          </a:bodyPr>
          <a:lstStyle/>
          <a:p>
            <a:r>
              <a:rPr lang="el-GR" sz="2800" dirty="0" smtClean="0"/>
              <a:t>Επιβολή ποινών</a:t>
            </a:r>
            <a:endParaRPr lang="el-GR" sz="2800" dirty="0"/>
          </a:p>
        </p:txBody>
      </p:sp>
      <p:sp>
        <p:nvSpPr>
          <p:cNvPr id="3" name="2 - Θέση περιεχομένου"/>
          <p:cNvSpPr>
            <a:spLocks noGrp="1"/>
          </p:cNvSpPr>
          <p:nvPr>
            <p:ph sz="quarter" idx="1"/>
          </p:nvPr>
        </p:nvSpPr>
        <p:spPr>
          <a:xfrm>
            <a:off x="142844" y="928670"/>
            <a:ext cx="9001156" cy="5929330"/>
          </a:xfrm>
        </p:spPr>
        <p:txBody>
          <a:bodyPr>
            <a:normAutofit/>
          </a:bodyPr>
          <a:lstStyle/>
          <a:p>
            <a:pPr>
              <a:buFont typeface="Wingdings" pitchFamily="2" charset="2"/>
              <a:buChar char="q"/>
            </a:pPr>
            <a:r>
              <a:rPr lang="el-GR" sz="2200" u="sng" dirty="0" smtClean="0"/>
              <a:t>Εφαρμογή των λογικών συνεπειών</a:t>
            </a:r>
          </a:p>
          <a:p>
            <a:pPr>
              <a:buFont typeface="Wingdings" pitchFamily="2" charset="2"/>
              <a:buChar char="q"/>
            </a:pPr>
            <a:endParaRPr lang="el-GR" sz="2200" u="sng" dirty="0" smtClean="0"/>
          </a:p>
          <a:p>
            <a:pPr>
              <a:buFont typeface="Wingdings" pitchFamily="2" charset="2"/>
              <a:buChar char="Ø"/>
            </a:pPr>
            <a:r>
              <a:rPr lang="el-GR" sz="2200" dirty="0" smtClean="0"/>
              <a:t>επιβολή συνεπειών οι οποίες σχετίζονται λογικά με την παράβαση του μαθητή (π.χ., καλείται ο μαθητής που μουτζούρωσε το θρανίο του να το καθαρίσει).</a:t>
            </a:r>
          </a:p>
          <a:p>
            <a:pPr>
              <a:buFont typeface="Wingdings" pitchFamily="2" charset="2"/>
              <a:buChar char="v"/>
            </a:pPr>
            <a:r>
              <a:rPr lang="el-GR" sz="2200" dirty="0" smtClean="0"/>
              <a:t>Η επιλογή των λογικών συνεπειών πρέπει να βασίζεται στο συμβόλαιο. </a:t>
            </a:r>
          </a:p>
          <a:p>
            <a:pPr>
              <a:buFont typeface="Wingdings" pitchFamily="2" charset="2"/>
              <a:buChar char="v"/>
            </a:pPr>
            <a:r>
              <a:rPr lang="el-GR" sz="2200" dirty="0" smtClean="0"/>
              <a:t>Πριν την επιβολή των συνεπειών, ο εκπαιδευτικός οφείλει να υπενθυμίσει στο μαθητή τους συμφωνημένους κανόνες και κυρώσεις και να του ζητήσει να επανέλθει σε αποδεκτές μορφές συμπεριφοράς(</a:t>
            </a:r>
            <a:r>
              <a:rPr lang="el-GR" sz="2200" dirty="0" err="1" smtClean="0"/>
              <a:t>Κουτσοθανάση</a:t>
            </a:r>
            <a:r>
              <a:rPr lang="el-GR" sz="2200" dirty="0" smtClean="0"/>
              <a:t>, 2010).</a:t>
            </a:r>
          </a:p>
          <a:p>
            <a:pPr>
              <a:buFont typeface="Wingdings" pitchFamily="2" charset="2"/>
              <a:buChar char="v"/>
            </a:pPr>
            <a:endParaRPr lang="el-GR" sz="2200" dirty="0" smtClean="0"/>
          </a:p>
          <a:p>
            <a:pPr>
              <a:buFont typeface="Wingdings" pitchFamily="2" charset="2"/>
              <a:buChar char="q"/>
            </a:pPr>
            <a:r>
              <a:rPr lang="el-GR" sz="2200" u="sng" dirty="0" smtClean="0"/>
              <a:t>Άλλες μορφές επιβολής ποινών</a:t>
            </a:r>
            <a:r>
              <a:rPr lang="el-GR" sz="2200" dirty="0" smtClean="0"/>
              <a:t>, όπως η άσκηση σωματικής τιμωρίας, η ταπείνωση και η προσωπική επίθεση και κριτική, η ανάθεση επιπλέον εργασιών ή εργασιών αντιγραφής δεν επιτρέπεται </a:t>
            </a:r>
            <a:r>
              <a:rPr lang="el-GR" sz="2200" i="1" dirty="0" smtClean="0"/>
              <a:t>σε καμία περίπτωση </a:t>
            </a:r>
            <a:r>
              <a:rPr lang="el-GR" sz="2200" dirty="0" smtClean="0"/>
              <a:t>να χρησιμοποιούνται (Καψάλης, 2005).</a:t>
            </a:r>
            <a:endParaRPr lang="el-GR"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472518" cy="642942"/>
          </a:xfrm>
        </p:spPr>
        <p:txBody>
          <a:bodyPr>
            <a:normAutofit/>
          </a:bodyPr>
          <a:lstStyle/>
          <a:p>
            <a:r>
              <a:rPr lang="el-GR" sz="2800" dirty="0" smtClean="0"/>
              <a:t>Τεχνικές της οικοσυστημικής προσέγγισης</a:t>
            </a:r>
            <a:endParaRPr lang="el-GR" sz="2800" dirty="0"/>
          </a:p>
        </p:txBody>
      </p:sp>
      <p:sp>
        <p:nvSpPr>
          <p:cNvPr id="3" name="2 - Θέση περιεχομένου"/>
          <p:cNvSpPr>
            <a:spLocks noGrp="1"/>
          </p:cNvSpPr>
          <p:nvPr>
            <p:ph sz="quarter" idx="1"/>
          </p:nvPr>
        </p:nvSpPr>
        <p:spPr>
          <a:xfrm>
            <a:off x="142844" y="857232"/>
            <a:ext cx="9001156" cy="5857916"/>
          </a:xfrm>
        </p:spPr>
        <p:txBody>
          <a:bodyPr>
            <a:noAutofit/>
          </a:bodyPr>
          <a:lstStyle/>
          <a:p>
            <a:pPr>
              <a:buFont typeface="Wingdings" pitchFamily="2" charset="2"/>
              <a:buChar char="q"/>
            </a:pPr>
            <a:r>
              <a:rPr lang="el-GR" sz="2000" dirty="0" smtClean="0"/>
              <a:t>Οι βασικές υποθέσεις της οικοσυστημικής προσέγγισης:</a:t>
            </a:r>
          </a:p>
          <a:p>
            <a:pPr marL="514350" indent="-514350">
              <a:buFont typeface="+mj-lt"/>
              <a:buAutoNum type="arabicPeriod"/>
            </a:pPr>
            <a:r>
              <a:rPr lang="el-GR" sz="2000" dirty="0" smtClean="0"/>
              <a:t>Η συμπεριφορά ενός ατόμου καθορίζεται από το πλέγμα των σύνθετων και ποικίλων σχέσεων του με τους άλλους.</a:t>
            </a:r>
          </a:p>
          <a:p>
            <a:pPr marL="514350" indent="-514350">
              <a:buFont typeface="+mj-lt"/>
              <a:buAutoNum type="arabicPeriod"/>
            </a:pPr>
            <a:r>
              <a:rPr lang="el-GR" sz="2000" dirty="0" smtClean="0"/>
              <a:t>Η αντίδραση σε ένα γεγονός συνδέεται με την σημασία (το νόημα) που το άτομο αποδίδει σε αυτό το γεγονός.</a:t>
            </a:r>
          </a:p>
          <a:p>
            <a:pPr marL="514350" indent="-514350">
              <a:buFont typeface="+mj-lt"/>
              <a:buAutoNum type="arabicPeriod"/>
            </a:pPr>
            <a:r>
              <a:rPr lang="el-GR" sz="2000" dirty="0" smtClean="0"/>
              <a:t>Η αλλαγή στις αντιλήψεις επιφέρει αλλαγή στην αντίδραση.</a:t>
            </a:r>
          </a:p>
          <a:p>
            <a:pPr marL="514350" indent="-514350">
              <a:buFont typeface="+mj-lt"/>
              <a:buAutoNum type="arabicPeriod"/>
            </a:pPr>
            <a:r>
              <a:rPr lang="el-GR" sz="2000" dirty="0" smtClean="0"/>
              <a:t>Ο καθένας αποτελεί μέρος ενός οικοσυστήματος: κάθε αλλαγή σε ένα μέλος του οικοσυστήματος επηρεάζει και τα άλλα μέλη (</a:t>
            </a:r>
            <a:r>
              <a:rPr lang="en-US" sz="2000" dirty="0" smtClean="0">
                <a:latin typeface="Cambria" pitchFamily="18" charset="0"/>
              </a:rPr>
              <a:t>Molnar </a:t>
            </a:r>
            <a:r>
              <a:rPr lang="el-GR" sz="2000" dirty="0" smtClean="0">
                <a:latin typeface="Cambria" pitchFamily="18" charset="0"/>
              </a:rPr>
              <a:t>&amp; </a:t>
            </a:r>
            <a:r>
              <a:rPr lang="en-US" sz="2000" dirty="0" smtClean="0">
                <a:latin typeface="Cambria" pitchFamily="18" charset="0"/>
              </a:rPr>
              <a:t>Lindquist</a:t>
            </a:r>
            <a:r>
              <a:rPr lang="el-GR" sz="2000" dirty="0" smtClean="0"/>
              <a:t>,</a:t>
            </a:r>
            <a:r>
              <a:rPr lang="el-GR" sz="2000" b="1" dirty="0" smtClean="0"/>
              <a:t> </a:t>
            </a:r>
            <a:r>
              <a:rPr lang="el-GR" sz="2000" dirty="0" smtClean="0"/>
              <a:t>1999). </a:t>
            </a:r>
          </a:p>
          <a:p>
            <a:pPr>
              <a:buNone/>
            </a:pPr>
            <a:endParaRPr lang="el-GR" sz="800" dirty="0" smtClean="0"/>
          </a:p>
          <a:p>
            <a:pPr>
              <a:buFont typeface="Wingdings" pitchFamily="2" charset="2"/>
              <a:buChar char="Ø"/>
            </a:pPr>
            <a:r>
              <a:rPr lang="el-GR" sz="1800" dirty="0" smtClean="0"/>
              <a:t>Στο σχολείο: η συμπεριφορά του καθενός μέσα στην τάξη (εκπαιδευτικού και μαθητών) επηρεάζει και επηρεάζεται από την προβληματική συμπεριφορά. </a:t>
            </a:r>
          </a:p>
          <a:p>
            <a:pPr>
              <a:buFont typeface="Wingdings" pitchFamily="2" charset="2"/>
              <a:buChar char="Ø"/>
            </a:pPr>
            <a:r>
              <a:rPr lang="el-GR" sz="1800" dirty="0" smtClean="0"/>
              <a:t>Η αλλαγή της προβληματικής κατάστασης μπορεί να πραγματοποιηθεί μέσω της αλλαγής των ερμηνειών (του νοήματος που δίνει) και της συμπεριφοράς του εκπαιδευτικού.</a:t>
            </a:r>
          </a:p>
          <a:p>
            <a:pPr>
              <a:buFont typeface="Wingdings" pitchFamily="2" charset="2"/>
              <a:buChar char="Ø"/>
            </a:pPr>
            <a:r>
              <a:rPr lang="el-GR" sz="1800" dirty="0" smtClean="0"/>
              <a:t>Στόχος είναι η συνεξέταση των ερμηνειών για μια κατάσταση και η αναζήτηση των λειτουργιών και των θετικών ερμηνειών της προβληματικής συμπεριφοράς.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914400" y="274638"/>
            <a:ext cx="7772400" cy="4083056"/>
          </a:xfrm>
        </p:spPr>
        <p:txBody>
          <a:bodyPr/>
          <a:lstStyle/>
          <a:p>
            <a:r>
              <a:rPr lang="el-GR" dirty="0" smtClean="0"/>
              <a:t>Ενότητα 3</a:t>
            </a:r>
            <a:r>
              <a:rPr lang="el-GR" baseline="30000" dirty="0" smtClean="0"/>
              <a:t>η</a:t>
            </a:r>
            <a:r>
              <a:rPr lang="el-GR" dirty="0" smtClean="0"/>
              <a:t/>
            </a:r>
            <a:br>
              <a:rPr lang="el-GR" dirty="0" smtClean="0"/>
            </a:br>
            <a:r>
              <a:rPr lang="el-GR" dirty="0" smtClean="0"/>
              <a:t>Διαχείριση της συμπεριφοράς των μαθητών</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929718" cy="1000132"/>
          </a:xfrm>
        </p:spPr>
        <p:txBody>
          <a:bodyPr>
            <a:normAutofit/>
          </a:bodyPr>
          <a:lstStyle/>
          <a:p>
            <a:r>
              <a:rPr lang="el-GR" sz="2800" dirty="0" smtClean="0"/>
              <a:t>Τεχνική της αναπλαισίωσης</a:t>
            </a:r>
            <a:br>
              <a:rPr lang="el-GR" sz="2800" dirty="0" smtClean="0"/>
            </a:br>
            <a:r>
              <a:rPr lang="el-GR" sz="2000" dirty="0" smtClean="0"/>
              <a:t>Πώς να σκεφτείτε το πρόβλημα διαφορετικά</a:t>
            </a:r>
            <a:endParaRPr lang="el-GR" sz="2000" dirty="0"/>
          </a:p>
        </p:txBody>
      </p:sp>
      <p:sp>
        <p:nvSpPr>
          <p:cNvPr id="3" name="2 - Θέση περιεχομένου"/>
          <p:cNvSpPr>
            <a:spLocks noGrp="1"/>
          </p:cNvSpPr>
          <p:nvPr>
            <p:ph sz="quarter" idx="1"/>
          </p:nvPr>
        </p:nvSpPr>
        <p:spPr>
          <a:xfrm>
            <a:off x="214282" y="1571612"/>
            <a:ext cx="8929718" cy="5072098"/>
          </a:xfrm>
          <a:ln cmpd="sng">
            <a:solidFill>
              <a:schemeClr val="bg1"/>
            </a:solidFill>
          </a:ln>
        </p:spPr>
        <p:txBody>
          <a:bodyPr>
            <a:normAutofit lnSpcReduction="10000"/>
          </a:bodyPr>
          <a:lstStyle/>
          <a:p>
            <a:pPr>
              <a:buFont typeface="Wingdings" pitchFamily="2" charset="2"/>
              <a:buChar char="ü"/>
            </a:pPr>
            <a:r>
              <a:rPr lang="el-GR" sz="2200" dirty="0" smtClean="0"/>
              <a:t>Περιγράψτε τι συμβαίνει στην προβληματική κατάσταση. Ποιος κάνει τι; Πότε το κάνει; Ποιος άλλος εμπλέκεται;</a:t>
            </a:r>
          </a:p>
          <a:p>
            <a:pPr>
              <a:buFont typeface="Wingdings" pitchFamily="2" charset="2"/>
              <a:buChar char="ü"/>
            </a:pPr>
            <a:r>
              <a:rPr lang="el-GR" sz="2200" dirty="0" smtClean="0"/>
              <a:t>Πώς ανταποκρίνεστε εσείς συνήθως στην προβληματική συμπεριφορά; Ποιο είναι το συνηθισμένο αποτέλεσμα;</a:t>
            </a:r>
          </a:p>
          <a:p>
            <a:pPr>
              <a:buFont typeface="Wingdings" pitchFamily="2" charset="2"/>
              <a:buChar char="ü"/>
            </a:pPr>
            <a:r>
              <a:rPr lang="el-GR" sz="2200" dirty="0" smtClean="0"/>
              <a:t>Ποια είναι η τωρινή σας ερμηνεία για το λόγο για τον οποίο το πρόσωπο συμπεριφέρεται με αυτόν τον τρόπο;</a:t>
            </a:r>
          </a:p>
          <a:p>
            <a:pPr>
              <a:buFont typeface="Wingdings" pitchFamily="2" charset="2"/>
              <a:buChar char="ü"/>
            </a:pPr>
            <a:r>
              <a:rPr lang="el-GR" sz="2200" dirty="0" smtClean="0"/>
              <a:t>Ποιες θετικές εναλλακτικές ερμηνείες θα μπορούσε να υπάρξουν γι’ αυτή τη συμπεριφορά;</a:t>
            </a:r>
          </a:p>
          <a:p>
            <a:pPr>
              <a:buFont typeface="Wingdings" pitchFamily="2" charset="2"/>
              <a:buChar char="ü"/>
            </a:pPr>
            <a:r>
              <a:rPr lang="el-GR" sz="2200" dirty="0" smtClean="0"/>
              <a:t>Βασισμένοι σε μια ή περισσότερες από αυτές τις θετικές ερμηνείες της συμπεριφοράς του ατόμου, πώς θα μπορούσατε να αντιδράσετε με διαφορετικό τρόπο απ’ </a:t>
            </a:r>
            <a:r>
              <a:rPr lang="el-GR" sz="2200" dirty="0" err="1" smtClean="0"/>
              <a:t>ό,τι</a:t>
            </a:r>
            <a:r>
              <a:rPr lang="el-GR" sz="2200" dirty="0" smtClean="0"/>
              <a:t> στο  παρελθόν; Τι θα μπορούσατε πραγματικά να πείτε ή να κάνετε με βάση μία  από τις θετικές ερμηνείες;</a:t>
            </a:r>
            <a:r>
              <a:rPr lang="en-US" sz="2200" dirty="0" smtClean="0"/>
              <a:t>                                                                   </a:t>
            </a:r>
          </a:p>
          <a:p>
            <a:pPr algn="r">
              <a:buNone/>
            </a:pPr>
            <a:r>
              <a:rPr lang="en-US" sz="2200" dirty="0" smtClean="0">
                <a:latin typeface="Cambria" pitchFamily="18" charset="0"/>
              </a:rPr>
              <a:t>(</a:t>
            </a:r>
            <a:r>
              <a:rPr lang="el-GR" sz="2200" dirty="0" err="1" smtClean="0">
                <a:latin typeface="Cambria" pitchFamily="18" charset="0"/>
              </a:rPr>
              <a:t>Μαυροσκούφης</a:t>
            </a:r>
            <a:r>
              <a:rPr lang="el-GR" sz="2200" dirty="0" smtClean="0">
                <a:latin typeface="Cambria" pitchFamily="18" charset="0"/>
              </a:rPr>
              <a:t>, 2007</a:t>
            </a:r>
            <a:r>
              <a:rPr lang="en-US" sz="2200" dirty="0" smtClean="0">
                <a:latin typeface="Cambria" pitchFamily="18" charset="0"/>
              </a:rPr>
              <a:t>)</a:t>
            </a:r>
            <a:endParaRPr lang="el-GR" sz="2200" dirty="0" smtClean="0">
              <a:latin typeface="Cambr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786874" cy="1000132"/>
          </a:xfrm>
        </p:spPr>
        <p:txBody>
          <a:bodyPr>
            <a:noAutofit/>
          </a:bodyPr>
          <a:lstStyle/>
          <a:p>
            <a:r>
              <a:rPr lang="el-GR" sz="2800" dirty="0" smtClean="0"/>
              <a:t>Τεχνική της θετικής υποδήλωσης κινήτρων</a:t>
            </a:r>
            <a:br>
              <a:rPr lang="el-GR" sz="2800" dirty="0" smtClean="0"/>
            </a:br>
            <a:r>
              <a:rPr lang="el-GR" sz="2000" dirty="0" smtClean="0"/>
              <a:t>Πώς να αναζητήσετε θετικά κίνητρα στα προβλήματα συμπεριφοράς</a:t>
            </a:r>
            <a:endParaRPr lang="el-GR" sz="2000" dirty="0"/>
          </a:p>
        </p:txBody>
      </p:sp>
      <p:sp>
        <p:nvSpPr>
          <p:cNvPr id="3" name="2 - Θέση περιεχομένου"/>
          <p:cNvSpPr>
            <a:spLocks noGrp="1"/>
          </p:cNvSpPr>
          <p:nvPr>
            <p:ph sz="quarter" idx="1"/>
          </p:nvPr>
        </p:nvSpPr>
        <p:spPr>
          <a:xfrm>
            <a:off x="285720" y="1500174"/>
            <a:ext cx="8715436" cy="4519626"/>
          </a:xfrm>
        </p:spPr>
        <p:txBody>
          <a:bodyPr>
            <a:normAutofit/>
          </a:bodyPr>
          <a:lstStyle/>
          <a:p>
            <a:pPr>
              <a:buFont typeface="Wingdings" pitchFamily="2" charset="2"/>
              <a:buChar char="ü"/>
            </a:pPr>
            <a:r>
              <a:rPr lang="el-GR" sz="2200" dirty="0" smtClean="0"/>
              <a:t>Τι κάνει το άτομο; Πότε το κάνει; Ποιος άλλος εμπλέκεται;</a:t>
            </a:r>
          </a:p>
          <a:p>
            <a:pPr>
              <a:buFont typeface="Wingdings" pitchFamily="2" charset="2"/>
              <a:buChar char="ü"/>
            </a:pPr>
            <a:r>
              <a:rPr lang="el-GR" sz="2200" dirty="0" smtClean="0"/>
              <a:t>Πώς ανταποκρίνεστε εσείς συνήθως; Ποιο αποτέλεσμα έχετε; </a:t>
            </a:r>
          </a:p>
          <a:p>
            <a:pPr>
              <a:buFont typeface="Wingdings" pitchFamily="2" charset="2"/>
              <a:buChar char="ü"/>
            </a:pPr>
            <a:r>
              <a:rPr lang="el-GR" sz="2200" dirty="0" smtClean="0"/>
              <a:t>Γιατί νομίζετε ότι το άτομο το κάνει αυτό; Ποια νομίζετε ότι είναι τα κίνητρα του  ατόμου γι’ αυτή τη συμπεριφορά;</a:t>
            </a:r>
          </a:p>
          <a:p>
            <a:pPr>
              <a:buFont typeface="Wingdings" pitchFamily="2" charset="2"/>
              <a:buChar char="ü"/>
            </a:pPr>
            <a:r>
              <a:rPr lang="el-GR" sz="2200" dirty="0" smtClean="0"/>
              <a:t>Ποια θετικά κίνητρα θα μπορούσε να υπάρχουν γι’ αυτή τη συμπεριφορά; </a:t>
            </a:r>
          </a:p>
          <a:p>
            <a:pPr>
              <a:buFont typeface="Wingdings" pitchFamily="2" charset="2"/>
              <a:buChar char="ü"/>
            </a:pPr>
            <a:r>
              <a:rPr lang="el-GR" sz="2200" dirty="0" smtClean="0"/>
              <a:t>Βασισμένοι σε ένα ή περισσότερα από αυτά τα θετικά κίνητρα της συμπεριφοράς, πώς θα μπορούσατε να ανταποκριθείτε διαφορετικά απ’ ότι στο παρελθόν; Τι θα μπορούσατε πραγματικά να πείτε ή να κάνετε με βάση ένα από τα θετικά κίνητρα;</a:t>
            </a:r>
          </a:p>
          <a:p>
            <a:pPr algn="r">
              <a:buNone/>
            </a:pPr>
            <a:r>
              <a:rPr lang="en-US" sz="2000" dirty="0" smtClean="0">
                <a:latin typeface="Cambria" pitchFamily="18" charset="0"/>
              </a:rPr>
              <a:t>(</a:t>
            </a:r>
            <a:r>
              <a:rPr lang="el-GR" sz="2000" dirty="0" err="1" smtClean="0">
                <a:latin typeface="Cambria" pitchFamily="18" charset="0"/>
              </a:rPr>
              <a:t>Μαυροσκούφης</a:t>
            </a:r>
            <a:r>
              <a:rPr lang="el-GR" sz="2000" dirty="0" smtClean="0">
                <a:latin typeface="Cambria" pitchFamily="18" charset="0"/>
              </a:rPr>
              <a:t>, 2007</a:t>
            </a:r>
            <a:r>
              <a:rPr lang="en-US" sz="2000" dirty="0" smtClean="0">
                <a:latin typeface="Cambria" pitchFamily="18" charset="0"/>
              </a:rPr>
              <a:t>)</a:t>
            </a:r>
            <a:endParaRPr lang="el-GR" sz="2000" dirty="0" smtClean="0">
              <a:latin typeface="Cambria" pitchFamily="18" charset="0"/>
            </a:endParaRPr>
          </a:p>
          <a:p>
            <a:pPr>
              <a:buNone/>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852"/>
            <a:ext cx="9001156" cy="1071570"/>
          </a:xfrm>
        </p:spPr>
        <p:txBody>
          <a:bodyPr>
            <a:noAutofit/>
          </a:bodyPr>
          <a:lstStyle/>
          <a:p>
            <a:r>
              <a:rPr lang="el-GR" sz="2800" dirty="0" smtClean="0"/>
              <a:t>Τεχνική της υποδήλωσης των λειτουργιών</a:t>
            </a:r>
            <a:br>
              <a:rPr lang="el-GR" sz="2800" dirty="0" smtClean="0"/>
            </a:br>
            <a:r>
              <a:rPr lang="el-GR" sz="2000" dirty="0" smtClean="0"/>
              <a:t>Πώς να αναζητήσετε θετικές λειτουργίες στα προβλήματα συμπεριφοράς</a:t>
            </a:r>
            <a:endParaRPr lang="el-GR" sz="2000" dirty="0"/>
          </a:p>
        </p:txBody>
      </p:sp>
      <p:sp>
        <p:nvSpPr>
          <p:cNvPr id="3" name="2 - Θέση περιεχομένου"/>
          <p:cNvSpPr>
            <a:spLocks noGrp="1"/>
          </p:cNvSpPr>
          <p:nvPr>
            <p:ph sz="quarter" idx="1"/>
          </p:nvPr>
        </p:nvSpPr>
        <p:spPr>
          <a:xfrm>
            <a:off x="142844" y="1571612"/>
            <a:ext cx="9001156" cy="5143536"/>
          </a:xfrm>
        </p:spPr>
        <p:txBody>
          <a:bodyPr>
            <a:normAutofit/>
          </a:bodyPr>
          <a:lstStyle/>
          <a:p>
            <a:pPr>
              <a:buFont typeface="Wingdings" pitchFamily="2" charset="2"/>
              <a:buChar char="ü"/>
            </a:pPr>
            <a:r>
              <a:rPr lang="el-GR" sz="2200" dirty="0" smtClean="0"/>
              <a:t>Ποιος κάνει τι, πότε, σε ποιον κλπ;</a:t>
            </a:r>
          </a:p>
          <a:p>
            <a:pPr>
              <a:buFont typeface="Wingdings" pitchFamily="2" charset="2"/>
              <a:buChar char="ü"/>
            </a:pPr>
            <a:r>
              <a:rPr lang="el-GR" sz="2200" dirty="0" smtClean="0"/>
              <a:t>Πώς αντιδράτε εσείς συνήθως και με ποιο αποτέλεσμα;</a:t>
            </a:r>
          </a:p>
          <a:p>
            <a:pPr>
              <a:buFont typeface="Wingdings" pitchFamily="2" charset="2"/>
              <a:buChar char="ü"/>
            </a:pPr>
            <a:r>
              <a:rPr lang="el-GR" sz="2200" dirty="0" smtClean="0"/>
              <a:t>Ποιες είναι μερικές από τις λειτουργίες αυτής της συμπεριφοράς που βλέπετε στο παρόν;</a:t>
            </a:r>
          </a:p>
          <a:p>
            <a:pPr>
              <a:buFont typeface="Wingdings" pitchFamily="2" charset="2"/>
              <a:buChar char="ü"/>
            </a:pPr>
            <a:r>
              <a:rPr lang="el-GR" sz="2200" dirty="0" smtClean="0"/>
              <a:t>Ποιες θα μπορούσε να είναι θετικές </a:t>
            </a:r>
            <a:r>
              <a:rPr lang="el-GR" sz="2200" dirty="0" err="1" smtClean="0"/>
              <a:t>οικοσυστημικές</a:t>
            </a:r>
            <a:r>
              <a:rPr lang="el-GR" sz="2200" dirty="0" smtClean="0"/>
              <a:t> λειτουργίες αυτής της συμπεριφοράς; Σημείωση: </a:t>
            </a:r>
            <a:r>
              <a:rPr lang="el-GR" sz="2200" i="1" dirty="0" smtClean="0"/>
              <a:t>Μια λειτουργία δεν είναι απαραίτητα ένα επιδιωκόμενο</a:t>
            </a:r>
            <a:r>
              <a:rPr lang="el-GR" sz="2200" dirty="0" smtClean="0"/>
              <a:t> </a:t>
            </a:r>
            <a:r>
              <a:rPr lang="el-GR" sz="2200" i="1" dirty="0" smtClean="0"/>
              <a:t>αποτέλεσμα. Μια λειτουργία είναι ένας παράγοντας που σχετίζεται ή εξαρτάται από άλλους παράγοντες. Έτσι, αν συμβαίνει το Α, τότε κάντε το Β, το Γ και το Δ.</a:t>
            </a:r>
            <a:endParaRPr lang="el-GR" sz="2200" dirty="0" smtClean="0"/>
          </a:p>
          <a:p>
            <a:pPr>
              <a:buFont typeface="Wingdings" pitchFamily="2" charset="2"/>
              <a:buChar char="ü"/>
            </a:pPr>
            <a:r>
              <a:rPr lang="el-GR" sz="2200" dirty="0" smtClean="0"/>
              <a:t>Στηριγμένοι σε μία ή περισσότερες από αυτές τις </a:t>
            </a:r>
            <a:r>
              <a:rPr lang="el-GR" sz="2200" dirty="0" err="1" smtClean="0"/>
              <a:t>οικοσυστημικές</a:t>
            </a:r>
            <a:r>
              <a:rPr lang="el-GR" sz="2200" dirty="0" smtClean="0"/>
              <a:t> λειτουργίες, πώς θα μπορούσατε να αντιδράσετε διαφορετικά απ’ </a:t>
            </a:r>
            <a:r>
              <a:rPr lang="el-GR" sz="2200" dirty="0" err="1" smtClean="0"/>
              <a:t>ό,τι</a:t>
            </a:r>
            <a:r>
              <a:rPr lang="el-GR" sz="2200" dirty="0" smtClean="0"/>
              <a:t> στο παρελθόν; Τι θα μπορούσατε πραγματικά να πείτε ή να κάνετε βασισμένοι σε μία από αυτές τις θετικές λειτουργίες;</a:t>
            </a:r>
            <a:endParaRPr lang="en-US" sz="2200" dirty="0" smtClean="0"/>
          </a:p>
          <a:p>
            <a:pPr algn="r">
              <a:buNone/>
            </a:pPr>
            <a:r>
              <a:rPr lang="en-US" sz="2000" dirty="0" smtClean="0">
                <a:latin typeface="Cambria" pitchFamily="18" charset="0"/>
              </a:rPr>
              <a:t>(</a:t>
            </a:r>
            <a:r>
              <a:rPr lang="el-GR" sz="2000" dirty="0" err="1" smtClean="0">
                <a:latin typeface="Cambria" pitchFamily="18" charset="0"/>
              </a:rPr>
              <a:t>Μαυροσκούφης</a:t>
            </a:r>
            <a:r>
              <a:rPr lang="el-GR" sz="2000" dirty="0" smtClean="0">
                <a:latin typeface="Cambria" pitchFamily="18" charset="0"/>
              </a:rPr>
              <a:t>, 2007</a:t>
            </a:r>
            <a:r>
              <a:rPr lang="en-US" sz="2000" dirty="0" smtClean="0">
                <a:latin typeface="Cambria" pitchFamily="18" charset="0"/>
              </a:rPr>
              <a:t>)</a:t>
            </a:r>
            <a:endParaRPr lang="el-GR" sz="2000" dirty="0" smtClean="0">
              <a:latin typeface="Cambria" pitchFamily="18" charset="0"/>
            </a:endParaRPr>
          </a:p>
          <a:p>
            <a:pPr algn="r">
              <a:buNone/>
            </a:pPr>
            <a:endParaRPr lang="el-GR" sz="22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401080" cy="1000132"/>
          </a:xfrm>
        </p:spPr>
        <p:txBody>
          <a:bodyPr>
            <a:normAutofit/>
          </a:bodyPr>
          <a:lstStyle/>
          <a:p>
            <a:r>
              <a:rPr lang="el-GR" sz="2800" dirty="0" smtClean="0"/>
              <a:t>Τεχνική της </a:t>
            </a:r>
            <a:r>
              <a:rPr lang="el-GR" sz="2800" dirty="0" err="1" smtClean="0"/>
              <a:t>κερκόπορτας</a:t>
            </a:r>
            <a:r>
              <a:rPr lang="el-GR" dirty="0" smtClean="0"/>
              <a:t/>
            </a:r>
            <a:br>
              <a:rPr lang="el-GR" dirty="0" smtClean="0"/>
            </a:br>
            <a:r>
              <a:rPr lang="el-GR" sz="2200" dirty="0" smtClean="0"/>
              <a:t>Πώς να επηρεάσετε έμμεσα το πρόβλημα</a:t>
            </a:r>
            <a:endParaRPr lang="el-GR" sz="2200" dirty="0"/>
          </a:p>
        </p:txBody>
      </p:sp>
      <p:sp>
        <p:nvSpPr>
          <p:cNvPr id="3" name="2 - Θέση περιεχομένου"/>
          <p:cNvSpPr>
            <a:spLocks noGrp="1"/>
          </p:cNvSpPr>
          <p:nvPr>
            <p:ph sz="quarter" idx="1"/>
          </p:nvPr>
        </p:nvSpPr>
        <p:spPr>
          <a:xfrm>
            <a:off x="214282" y="1447800"/>
            <a:ext cx="8786874" cy="5195910"/>
          </a:xfrm>
        </p:spPr>
        <p:txBody>
          <a:bodyPr>
            <a:normAutofit/>
          </a:bodyPr>
          <a:lstStyle/>
          <a:p>
            <a:pPr>
              <a:buFont typeface="Wingdings" pitchFamily="2" charset="2"/>
              <a:buChar char="ü"/>
            </a:pPr>
            <a:r>
              <a:rPr lang="el-GR" sz="2200" dirty="0" smtClean="0"/>
              <a:t>Περιγράψτε τις μη προβληματικές συμπεριφορές ή χαρακτηριστικά ενός ατόμου (ή μιας ομάδας) του οποίου η συμπεριφορά είναι πρόβλημα για σας.</a:t>
            </a:r>
          </a:p>
          <a:p>
            <a:pPr>
              <a:buFont typeface="Wingdings" pitchFamily="2" charset="2"/>
              <a:buChar char="ü"/>
            </a:pPr>
            <a:r>
              <a:rPr lang="el-GR" sz="2200" dirty="0" smtClean="0"/>
              <a:t>Απαριθμήστε τις καταστάσεις στις οποίες μια συμπεριφορά του ατόμου αυτού (ή της ομάδας) δεν αποτελεί πρόβλημα για σας.</a:t>
            </a:r>
          </a:p>
          <a:p>
            <a:pPr>
              <a:buFont typeface="Wingdings" pitchFamily="2" charset="2"/>
              <a:buChar char="ü"/>
            </a:pPr>
            <a:r>
              <a:rPr lang="el-GR" sz="2200" dirty="0" smtClean="0"/>
              <a:t>Επιλέξτε ένα στοιχείο απ’ όσα απαριθμήσατε, που θα ήταν το ευκολότερο για σας να το σχολιάσετε θετικά και με ειλικρίνεια.</a:t>
            </a:r>
          </a:p>
          <a:p>
            <a:pPr>
              <a:buFont typeface="Wingdings" pitchFamily="2" charset="2"/>
              <a:buChar char="ü"/>
            </a:pPr>
            <a:r>
              <a:rPr lang="el-GR" sz="2200" dirty="0" smtClean="0"/>
              <a:t>Στηριγμένοι στο στοιχείο που επιλέξατε, τι θα μπορούσατε να πείτε με ειλικρίνεια και θετικό τρόπο στο άτομο (ή στην ομάδα) του οποίου η συμπεριφορά είναι προβληματική για σας; Σε ποια περίσταση θα το πείτε;</a:t>
            </a:r>
          </a:p>
          <a:p>
            <a:pPr algn="r">
              <a:buNone/>
            </a:pPr>
            <a:r>
              <a:rPr lang="en-US" sz="2000" dirty="0" smtClean="0">
                <a:latin typeface="Cambria" pitchFamily="18" charset="0"/>
              </a:rPr>
              <a:t>(</a:t>
            </a:r>
            <a:r>
              <a:rPr lang="el-GR" sz="2000" dirty="0" err="1" smtClean="0">
                <a:latin typeface="Cambria" pitchFamily="18" charset="0"/>
              </a:rPr>
              <a:t>Μαυροσκούφης</a:t>
            </a:r>
            <a:r>
              <a:rPr lang="el-GR" sz="2000" dirty="0" smtClean="0">
                <a:latin typeface="Cambria" pitchFamily="18" charset="0"/>
              </a:rPr>
              <a:t>, 2007</a:t>
            </a:r>
            <a:r>
              <a:rPr lang="en-US" sz="2000" dirty="0" smtClean="0">
                <a:latin typeface="Cambria" pitchFamily="18" charset="0"/>
              </a:rPr>
              <a:t>)</a:t>
            </a:r>
            <a:endParaRPr lang="el-GR" sz="2000" dirty="0" smtClean="0">
              <a:latin typeface="Cambr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786874" cy="1000132"/>
          </a:xfrm>
        </p:spPr>
        <p:txBody>
          <a:bodyPr>
            <a:normAutofit/>
          </a:bodyPr>
          <a:lstStyle/>
          <a:p>
            <a:r>
              <a:rPr lang="el-GR" sz="2800" dirty="0" smtClean="0"/>
              <a:t>Τεχνική της ενθάρρυνσης της συνέχισης της προβληματικής συμπεριφοράς</a:t>
            </a:r>
            <a:endParaRPr lang="el-GR" sz="2800" dirty="0"/>
          </a:p>
        </p:txBody>
      </p:sp>
      <p:sp>
        <p:nvSpPr>
          <p:cNvPr id="3" name="2 - Θέση περιεχομένου"/>
          <p:cNvSpPr>
            <a:spLocks noGrp="1"/>
          </p:cNvSpPr>
          <p:nvPr>
            <p:ph sz="quarter" idx="1"/>
          </p:nvPr>
        </p:nvSpPr>
        <p:spPr>
          <a:xfrm>
            <a:off x="214282" y="1447800"/>
            <a:ext cx="8929718" cy="4981596"/>
          </a:xfrm>
        </p:spPr>
        <p:txBody>
          <a:bodyPr>
            <a:normAutofit/>
          </a:bodyPr>
          <a:lstStyle/>
          <a:p>
            <a:pPr>
              <a:buFont typeface="Wingdings" pitchFamily="2" charset="2"/>
              <a:buChar char="ü"/>
            </a:pPr>
            <a:r>
              <a:rPr lang="el-GR" sz="2200" dirty="0" smtClean="0"/>
              <a:t>Ποιος κάνει τι, πότε, σε ποιον κλπ;</a:t>
            </a:r>
          </a:p>
          <a:p>
            <a:pPr>
              <a:buFont typeface="Wingdings" pitchFamily="2" charset="2"/>
              <a:buChar char="ü"/>
            </a:pPr>
            <a:r>
              <a:rPr lang="el-GR" sz="2200" dirty="0" smtClean="0"/>
              <a:t>Πώς αντιδράτε εσείς συνήθως, για να κάνετε το άτομο να σταματήσει την προβληματική συμπεριφορά; Ποιο αποτέλεσμα έχετε;</a:t>
            </a:r>
          </a:p>
          <a:p>
            <a:pPr>
              <a:buFont typeface="Wingdings" pitchFamily="2" charset="2"/>
              <a:buChar char="ü"/>
            </a:pPr>
            <a:r>
              <a:rPr lang="el-GR" sz="2200" dirty="0" smtClean="0"/>
              <a:t>Με ποιους τρόπους θα μπορούσε η συμπεριφορά να εμφανιστεί διαφορετικά; Π.χ. σε διαφορετικό μέρος ή χρόνο, με διαφορετικό τρόπο ή για διαφορετικό λόγο.</a:t>
            </a:r>
          </a:p>
          <a:p>
            <a:pPr>
              <a:buFont typeface="Wingdings" pitchFamily="2" charset="2"/>
              <a:buChar char="ü"/>
            </a:pPr>
            <a:r>
              <a:rPr lang="el-GR" sz="2200" dirty="0" smtClean="0"/>
              <a:t>Πώς θα μπορούσατε να επηρεάσετε το άτομο να εκδηλώσει την τροποποιημένη συμπεριφορά έτσι, ώστε αυτή να αντιμετωπίζεται με θετικό τρόπο;</a:t>
            </a:r>
          </a:p>
          <a:p>
            <a:pPr algn="r">
              <a:buNone/>
            </a:pPr>
            <a:r>
              <a:rPr lang="en-US" sz="2000" dirty="0" smtClean="0">
                <a:latin typeface="Cambria" pitchFamily="18" charset="0"/>
              </a:rPr>
              <a:t>(</a:t>
            </a:r>
            <a:r>
              <a:rPr lang="el-GR" sz="2000" dirty="0" err="1" smtClean="0">
                <a:latin typeface="Cambria" pitchFamily="18" charset="0"/>
              </a:rPr>
              <a:t>Μαυροσκούφης</a:t>
            </a:r>
            <a:r>
              <a:rPr lang="el-GR" sz="2000" dirty="0" smtClean="0">
                <a:latin typeface="Cambria" pitchFamily="18" charset="0"/>
              </a:rPr>
              <a:t>, 2007</a:t>
            </a:r>
            <a:r>
              <a:rPr lang="en-US" sz="2000" dirty="0" smtClean="0">
                <a:latin typeface="Cambria" pitchFamily="18" charset="0"/>
              </a:rPr>
              <a:t>)</a:t>
            </a:r>
            <a:endParaRPr lang="el-GR" sz="2000" dirty="0" smtClean="0">
              <a:latin typeface="Cambri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401080" cy="571504"/>
          </a:xfrm>
        </p:spPr>
        <p:txBody>
          <a:bodyPr>
            <a:normAutofit fontScale="90000"/>
          </a:bodyPr>
          <a:lstStyle/>
          <a:p>
            <a:r>
              <a:rPr lang="el-GR" sz="3100" dirty="0" smtClean="0"/>
              <a:t>Συμπεράσματα</a:t>
            </a:r>
            <a:endParaRPr lang="el-GR" dirty="0"/>
          </a:p>
        </p:txBody>
      </p:sp>
      <p:sp>
        <p:nvSpPr>
          <p:cNvPr id="3" name="2 - Θέση περιεχομένου"/>
          <p:cNvSpPr>
            <a:spLocks noGrp="1"/>
          </p:cNvSpPr>
          <p:nvPr>
            <p:ph sz="quarter" idx="1"/>
          </p:nvPr>
        </p:nvSpPr>
        <p:spPr>
          <a:xfrm>
            <a:off x="214282" y="785794"/>
            <a:ext cx="8715436" cy="6072206"/>
          </a:xfrm>
        </p:spPr>
        <p:txBody>
          <a:bodyPr>
            <a:normAutofit/>
          </a:bodyPr>
          <a:lstStyle/>
          <a:p>
            <a:pPr>
              <a:buFont typeface="Wingdings" pitchFamily="2" charset="2"/>
              <a:buChar char="§"/>
            </a:pPr>
            <a:r>
              <a:rPr lang="el-GR" sz="2200" dirty="0" smtClean="0"/>
              <a:t>Το έργο της διαχείρισης μιας ανομοιογενούς σχολικής τάξης δεν είναι εύκολη υπόθεση και καμία πρακτική από μόνη της δεν αποτελεί πανάκεια. </a:t>
            </a:r>
          </a:p>
          <a:p>
            <a:pPr>
              <a:buFont typeface="Wingdings" pitchFamily="2" charset="2"/>
              <a:buChar char="ü"/>
            </a:pPr>
            <a:r>
              <a:rPr lang="el-GR" sz="2200" dirty="0" smtClean="0"/>
              <a:t>Απαιτεί επιτυχή συνδυασμό μεταξύ των προσωπικών επιλογών κάθε εκπαιδευτικού και των πραγματικών συνθηκών της συγκεκριμένης τάξης. </a:t>
            </a:r>
          </a:p>
          <a:p>
            <a:pPr>
              <a:buFont typeface="Wingdings" pitchFamily="2" charset="2"/>
              <a:buChar char="ü"/>
            </a:pPr>
            <a:r>
              <a:rPr lang="el-GR" sz="2200" dirty="0" smtClean="0"/>
              <a:t>Πάνω από όλα όμως απαιτεί ο εκπαιδευτικός να έχει πάντα κατά νου ότι στόχος της κάθε του ενέργειας πρέπει να είναι η δημιουργία και διατήρηση ενός περιβάλλοντος στην τάξη όπου </a:t>
            </a:r>
            <a:r>
              <a:rPr lang="el-GR" sz="2200" i="1" dirty="0" smtClean="0"/>
              <a:t>όλοι</a:t>
            </a:r>
            <a:r>
              <a:rPr lang="el-GR" sz="2200" dirty="0" smtClean="0"/>
              <a:t> οι μαθητές συμμετέχουν ενεργητικά και μαθαίνουν.</a:t>
            </a:r>
          </a:p>
          <a:p>
            <a:pPr>
              <a:buNone/>
            </a:pPr>
            <a:endParaRPr lang="el-GR" sz="2200" dirty="0" smtClean="0"/>
          </a:p>
          <a:p>
            <a:pPr>
              <a:buFont typeface="Wingdings" pitchFamily="2" charset="2"/>
              <a:buChar char="Ø"/>
            </a:pPr>
            <a:r>
              <a:rPr lang="el-GR" sz="2200" dirty="0" smtClean="0"/>
              <a:t>Η αποτελεσματική διαχείριση μπορεί να επιτευχθεί μόνο μέσω της δοκιμής και του λάθους, δηλαδή με μελετημένη επιλογή ενεργειών, προσεκτική εφαρμογή των επιλογών, συνεχή αξιολόγηση των αποτελεσμάτων και αναζήτηση νέων, καλύτερων επιλογών. </a:t>
            </a:r>
          </a:p>
          <a:p>
            <a:pPr>
              <a:buFont typeface="Wingdings" pitchFamily="2" charset="2"/>
              <a:buChar char="§"/>
            </a:pPr>
            <a:endParaRPr lang="el-GR"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472518" cy="500066"/>
          </a:xfrm>
        </p:spPr>
        <p:txBody>
          <a:bodyPr>
            <a:noAutofit/>
          </a:bodyPr>
          <a:lstStyle/>
          <a:p>
            <a:r>
              <a:rPr lang="el-GR" sz="2800" dirty="0" smtClean="0"/>
              <a:t>Βιβλιογραφικές αναφορές</a:t>
            </a:r>
            <a:endParaRPr lang="el-GR" sz="2800" dirty="0"/>
          </a:p>
        </p:txBody>
      </p:sp>
      <p:sp>
        <p:nvSpPr>
          <p:cNvPr id="3" name="2 - Θέση περιεχομένου"/>
          <p:cNvSpPr>
            <a:spLocks noGrp="1"/>
          </p:cNvSpPr>
          <p:nvPr>
            <p:ph sz="quarter" idx="1"/>
          </p:nvPr>
        </p:nvSpPr>
        <p:spPr>
          <a:xfrm>
            <a:off x="214282" y="642918"/>
            <a:ext cx="8786874" cy="6215082"/>
          </a:xfrm>
        </p:spPr>
        <p:txBody>
          <a:bodyPr>
            <a:normAutofit lnSpcReduction="10000"/>
          </a:bodyPr>
          <a:lstStyle/>
          <a:p>
            <a:pPr>
              <a:buNone/>
            </a:pPr>
            <a:r>
              <a:rPr lang="en-US" sz="1400" dirty="0" smtClean="0">
                <a:latin typeface="Cambria" pitchFamily="18" charset="0"/>
              </a:rPr>
              <a:t>Alberto, P. A. &amp; Troutman, A. C. (1995). </a:t>
            </a:r>
            <a:r>
              <a:rPr lang="en-US" sz="1400" i="1" dirty="0" smtClean="0">
                <a:latin typeface="Cambria" pitchFamily="18" charset="0"/>
              </a:rPr>
              <a:t>Applied behavior analysis for teachers </a:t>
            </a:r>
            <a:r>
              <a:rPr lang="en-US" sz="1400" dirty="0" smtClean="0">
                <a:latin typeface="Cambria" pitchFamily="18" charset="0"/>
              </a:rPr>
              <a:t>(4</a:t>
            </a:r>
            <a:r>
              <a:rPr lang="en-US" sz="1400" baseline="30000" dirty="0" smtClean="0">
                <a:latin typeface="Cambria" pitchFamily="18" charset="0"/>
              </a:rPr>
              <a:t>th</a:t>
            </a:r>
            <a:r>
              <a:rPr lang="en-US" sz="1400" dirty="0" smtClean="0">
                <a:latin typeface="Cambria" pitchFamily="18" charset="0"/>
              </a:rPr>
              <a:t>ed.). New Jersey</a:t>
            </a:r>
            <a:r>
              <a:rPr lang="el-GR" sz="1400" dirty="0" smtClean="0">
                <a:latin typeface="Cambria" pitchFamily="18" charset="0"/>
              </a:rPr>
              <a:t>: </a:t>
            </a:r>
            <a:r>
              <a:rPr lang="en-US" sz="1400" dirty="0" smtClean="0">
                <a:latin typeface="Cambria" pitchFamily="18" charset="0"/>
              </a:rPr>
              <a:t>Prentice Hall</a:t>
            </a:r>
            <a:r>
              <a:rPr lang="el-GR" sz="1400" dirty="0" smtClean="0">
                <a:latin typeface="Cambria" pitchFamily="18" charset="0"/>
              </a:rPr>
              <a:t>.</a:t>
            </a:r>
          </a:p>
          <a:p>
            <a:pPr>
              <a:buNone/>
            </a:pPr>
            <a:r>
              <a:rPr lang="en-US" sz="1400" dirty="0" err="1" smtClean="0">
                <a:latin typeface="Cambria" pitchFamily="18" charset="0"/>
              </a:rPr>
              <a:t>Bandura</a:t>
            </a:r>
            <a:r>
              <a:rPr lang="en-US" sz="1400" dirty="0" smtClean="0">
                <a:latin typeface="Cambria" pitchFamily="18" charset="0"/>
              </a:rPr>
              <a:t>, A. (1977). Self-efficacy: toward a unifying theory of behavioral change. </a:t>
            </a:r>
            <a:r>
              <a:rPr lang="el-GR" sz="1400" i="1" dirty="0" err="1" smtClean="0">
                <a:latin typeface="Cambria" pitchFamily="18" charset="0"/>
              </a:rPr>
              <a:t>Psychological</a:t>
            </a:r>
            <a:r>
              <a:rPr lang="el-GR" sz="1400" i="1" dirty="0" smtClean="0">
                <a:latin typeface="Cambria" pitchFamily="18" charset="0"/>
              </a:rPr>
              <a:t> </a:t>
            </a:r>
            <a:r>
              <a:rPr lang="el-GR" sz="1400" i="1" dirty="0" err="1" smtClean="0">
                <a:latin typeface="Cambria" pitchFamily="18" charset="0"/>
              </a:rPr>
              <a:t>review</a:t>
            </a:r>
            <a:r>
              <a:rPr lang="el-GR" sz="1400" dirty="0" smtClean="0">
                <a:latin typeface="Cambria" pitchFamily="18" charset="0"/>
              </a:rPr>
              <a:t>, </a:t>
            </a:r>
            <a:r>
              <a:rPr lang="el-GR" sz="1400" i="1" dirty="0" smtClean="0">
                <a:latin typeface="Cambria" pitchFamily="18" charset="0"/>
              </a:rPr>
              <a:t>84</a:t>
            </a:r>
            <a:r>
              <a:rPr lang="el-GR" sz="1400" dirty="0" smtClean="0">
                <a:latin typeface="Cambria" pitchFamily="18" charset="0"/>
              </a:rPr>
              <a:t>(2), 191.</a:t>
            </a:r>
            <a:endParaRPr lang="en-US" sz="1400" dirty="0" smtClean="0">
              <a:latin typeface="Cambria" pitchFamily="18" charset="0"/>
            </a:endParaRPr>
          </a:p>
          <a:p>
            <a:pPr>
              <a:buNone/>
            </a:pPr>
            <a:r>
              <a:rPr lang="en-US" sz="1400" dirty="0" smtClean="0">
                <a:latin typeface="Cambria" pitchFamily="18" charset="0"/>
              </a:rPr>
              <a:t>Birch, S. H., &amp; Ladd, G. W. (1997). The teacher-child relationship and children's early school adjustment. </a:t>
            </a:r>
            <a:r>
              <a:rPr lang="en-US" sz="1400" i="1" dirty="0" smtClean="0">
                <a:latin typeface="Cambria" pitchFamily="18" charset="0"/>
              </a:rPr>
              <a:t>Journal of school psychology</a:t>
            </a:r>
            <a:r>
              <a:rPr lang="en-US" sz="1400" dirty="0" smtClean="0">
                <a:latin typeface="Cambria" pitchFamily="18" charset="0"/>
              </a:rPr>
              <a:t>, </a:t>
            </a:r>
            <a:r>
              <a:rPr lang="en-US" sz="1400" i="1" dirty="0" smtClean="0">
                <a:latin typeface="Cambria" pitchFamily="18" charset="0"/>
              </a:rPr>
              <a:t>35</a:t>
            </a:r>
            <a:r>
              <a:rPr lang="en-US" sz="1400" dirty="0" smtClean="0">
                <a:latin typeface="Cambria" pitchFamily="18" charset="0"/>
              </a:rPr>
              <a:t>(1), 61-79.</a:t>
            </a:r>
            <a:endParaRPr lang="el-GR" sz="1400" dirty="0" smtClean="0">
              <a:latin typeface="Cambria" pitchFamily="18" charset="0"/>
            </a:endParaRPr>
          </a:p>
          <a:p>
            <a:pPr>
              <a:buNone/>
            </a:pPr>
            <a:r>
              <a:rPr lang="en-US" sz="1400" dirty="0" smtClean="0">
                <a:latin typeface="Cambria" pitchFamily="18" charset="0"/>
              </a:rPr>
              <a:t>Bloom, B. S., </a:t>
            </a:r>
            <a:r>
              <a:rPr lang="en-US" sz="1400" dirty="0" err="1" smtClean="0">
                <a:latin typeface="Cambria" pitchFamily="18" charset="0"/>
              </a:rPr>
              <a:t>Engelhart</a:t>
            </a:r>
            <a:r>
              <a:rPr lang="en-US" sz="1400" dirty="0" smtClean="0">
                <a:latin typeface="Cambria" pitchFamily="18" charset="0"/>
              </a:rPr>
              <a:t>, M. D., </a:t>
            </a:r>
            <a:r>
              <a:rPr lang="en-US" sz="1400" dirty="0" err="1" smtClean="0">
                <a:latin typeface="Cambria" pitchFamily="18" charset="0"/>
              </a:rPr>
              <a:t>Furst</a:t>
            </a:r>
            <a:r>
              <a:rPr lang="en-US" sz="1400" dirty="0" smtClean="0">
                <a:latin typeface="Cambria" pitchFamily="18" charset="0"/>
              </a:rPr>
              <a:t>, E. J., Hill, W. H., &amp; </a:t>
            </a:r>
            <a:r>
              <a:rPr lang="en-US" sz="1400" dirty="0" err="1" smtClean="0">
                <a:latin typeface="Cambria" pitchFamily="18" charset="0"/>
              </a:rPr>
              <a:t>Krathwohl</a:t>
            </a:r>
            <a:r>
              <a:rPr lang="en-US" sz="1400" dirty="0" smtClean="0">
                <a:latin typeface="Cambria" pitchFamily="18" charset="0"/>
              </a:rPr>
              <a:t>, D. R. (1956).</a:t>
            </a:r>
            <a:r>
              <a:rPr lang="en-US" sz="1400" i="1" dirty="0" smtClean="0">
                <a:latin typeface="Cambria" pitchFamily="18" charset="0"/>
              </a:rPr>
              <a:t>Taxonomy of educational objectives: The classification of educational goals. Handbook 1: Cognitive domain. </a:t>
            </a:r>
            <a:r>
              <a:rPr lang="en-US" sz="1400" dirty="0" smtClean="0">
                <a:latin typeface="Cambria" pitchFamily="18" charset="0"/>
              </a:rPr>
              <a:t>New York: David McKay Co.</a:t>
            </a:r>
            <a:endParaRPr lang="el-GR" sz="1400" dirty="0" smtClean="0">
              <a:latin typeface="Cambria" pitchFamily="18" charset="0"/>
            </a:endParaRPr>
          </a:p>
          <a:p>
            <a:pPr>
              <a:buNone/>
            </a:pPr>
            <a:r>
              <a:rPr lang="en-US" sz="1400" dirty="0" err="1" smtClean="0">
                <a:latin typeface="Cambria" pitchFamily="18" charset="0"/>
              </a:rPr>
              <a:t>Borko</a:t>
            </a:r>
            <a:r>
              <a:rPr lang="en-US" sz="1400" dirty="0" smtClean="0">
                <a:latin typeface="Cambria" pitchFamily="18" charset="0"/>
              </a:rPr>
              <a:t>, H., &amp; Putnam, R. T. (1995). Expanding a teacher’s knowledge base: A cognitive psychological perspective on professional development. </a:t>
            </a:r>
            <a:r>
              <a:rPr lang="en-US" sz="1400" i="1" dirty="0" smtClean="0">
                <a:latin typeface="Cambria" pitchFamily="18" charset="0"/>
              </a:rPr>
              <a:t>Professional development in education: New paradigms and practices</a:t>
            </a:r>
            <a:r>
              <a:rPr lang="en-US" sz="1400" dirty="0" smtClean="0">
                <a:latin typeface="Cambria" pitchFamily="18" charset="0"/>
              </a:rPr>
              <a:t>, 35-65.</a:t>
            </a:r>
          </a:p>
          <a:p>
            <a:pPr>
              <a:buNone/>
            </a:pPr>
            <a:r>
              <a:rPr lang="en-US" sz="1400" dirty="0" err="1" smtClean="0">
                <a:latin typeface="Cambria" pitchFamily="18" charset="0"/>
              </a:rPr>
              <a:t>Brandes</a:t>
            </a:r>
            <a:r>
              <a:rPr lang="en-US" sz="1400" dirty="0" smtClean="0">
                <a:latin typeface="Cambria" pitchFamily="18" charset="0"/>
              </a:rPr>
              <a:t>, D. &amp; </a:t>
            </a:r>
            <a:r>
              <a:rPr lang="en-US" sz="1400" dirty="0" err="1" smtClean="0">
                <a:latin typeface="Cambria" pitchFamily="18" charset="0"/>
              </a:rPr>
              <a:t>Ginnis</a:t>
            </a:r>
            <a:r>
              <a:rPr lang="en-US" sz="1400" dirty="0" smtClean="0">
                <a:latin typeface="Cambria" pitchFamily="18" charset="0"/>
              </a:rPr>
              <a:t>, P.(1986). </a:t>
            </a:r>
            <a:r>
              <a:rPr lang="en-US" sz="1400" i="1" dirty="0" smtClean="0">
                <a:latin typeface="Cambria" pitchFamily="18" charset="0"/>
              </a:rPr>
              <a:t>A Guide to Student Centered Learning</a:t>
            </a:r>
            <a:r>
              <a:rPr lang="en-US" sz="1400" dirty="0" smtClean="0">
                <a:latin typeface="Cambria" pitchFamily="18" charset="0"/>
              </a:rPr>
              <a:t>. Oxford: Blackwell.</a:t>
            </a:r>
          </a:p>
          <a:p>
            <a:pPr>
              <a:buNone/>
            </a:pPr>
            <a:r>
              <a:rPr lang="en-US" sz="1400" dirty="0" err="1" smtClean="0">
                <a:latin typeface="Cambria" pitchFamily="18" charset="0"/>
              </a:rPr>
              <a:t>Brophy</a:t>
            </a:r>
            <a:r>
              <a:rPr lang="en-US" sz="1400" dirty="0" smtClean="0">
                <a:latin typeface="Cambria" pitchFamily="18" charset="0"/>
              </a:rPr>
              <a:t>, J. (1983). Classroom organization and management. </a:t>
            </a:r>
            <a:r>
              <a:rPr lang="en-US" sz="1400" i="1" dirty="0" smtClean="0">
                <a:latin typeface="Cambria" pitchFamily="18" charset="0"/>
              </a:rPr>
              <a:t>The elementary school journal</a:t>
            </a:r>
            <a:r>
              <a:rPr lang="en-US" sz="1400" dirty="0" smtClean="0">
                <a:latin typeface="Cambria" pitchFamily="18" charset="0"/>
              </a:rPr>
              <a:t>, </a:t>
            </a:r>
            <a:r>
              <a:rPr lang="en-US" sz="1400" i="1" dirty="0" smtClean="0">
                <a:latin typeface="Cambria" pitchFamily="18" charset="0"/>
              </a:rPr>
              <a:t>(Chicago, IL), 83</a:t>
            </a:r>
            <a:r>
              <a:rPr lang="en-US" sz="1400" dirty="0" smtClean="0">
                <a:latin typeface="Cambria" pitchFamily="18" charset="0"/>
              </a:rPr>
              <a:t>, 265-285.</a:t>
            </a:r>
          </a:p>
          <a:p>
            <a:pPr>
              <a:buNone/>
            </a:pPr>
            <a:r>
              <a:rPr lang="en-US" sz="1400" dirty="0" err="1" smtClean="0">
                <a:latin typeface="Cambria" pitchFamily="18" charset="0"/>
              </a:rPr>
              <a:t>Brophy</a:t>
            </a:r>
            <a:r>
              <a:rPr lang="en-US" sz="1400" dirty="0" smtClean="0">
                <a:latin typeface="Cambria" pitchFamily="18" charset="0"/>
              </a:rPr>
              <a:t>, J. (1998). Classroom management as socializing students into clearly articulated roles. </a:t>
            </a:r>
            <a:r>
              <a:rPr lang="en-US" sz="1400" i="1" dirty="0" smtClean="0">
                <a:latin typeface="Cambria" pitchFamily="18" charset="0"/>
              </a:rPr>
              <a:t>The Journal of Classroom Interaction</a:t>
            </a:r>
            <a:r>
              <a:rPr lang="en-US" sz="1400" dirty="0" smtClean="0">
                <a:latin typeface="Cambria" pitchFamily="18" charset="0"/>
              </a:rPr>
              <a:t>, 1-4.</a:t>
            </a:r>
          </a:p>
          <a:p>
            <a:pPr>
              <a:buNone/>
            </a:pPr>
            <a:r>
              <a:rPr lang="en-US" sz="1400" dirty="0" err="1" smtClean="0">
                <a:latin typeface="Cambria" pitchFamily="18" charset="0"/>
              </a:rPr>
              <a:t>Brophy</a:t>
            </a:r>
            <a:r>
              <a:rPr lang="en-US" sz="1400" dirty="0" smtClean="0">
                <a:latin typeface="Cambria" pitchFamily="18" charset="0"/>
              </a:rPr>
              <a:t>, J. (2004). </a:t>
            </a:r>
            <a:r>
              <a:rPr lang="en-US" sz="1400" i="1" dirty="0" smtClean="0">
                <a:latin typeface="Cambria" pitchFamily="18" charset="0"/>
              </a:rPr>
              <a:t>Teaching. Educational practices series 1</a:t>
            </a:r>
            <a:r>
              <a:rPr lang="en-US" sz="1400" dirty="0" smtClean="0">
                <a:latin typeface="Cambria" pitchFamily="18" charset="0"/>
              </a:rPr>
              <a:t>. Switzerland: PCL, Lausanne, International Academy of Education, International Bureau of Education.</a:t>
            </a:r>
            <a:endParaRPr lang="el-GR" sz="1400" dirty="0" smtClean="0">
              <a:latin typeface="Cambria" pitchFamily="18" charset="0"/>
            </a:endParaRPr>
          </a:p>
          <a:p>
            <a:pPr>
              <a:buNone/>
            </a:pPr>
            <a:r>
              <a:rPr lang="el-GR" sz="1400" dirty="0" err="1" smtClean="0">
                <a:latin typeface="Cambria" pitchFamily="18" charset="0"/>
              </a:rPr>
              <a:t>Γαλανάκη</a:t>
            </a:r>
            <a:r>
              <a:rPr lang="el-GR" sz="1400" dirty="0" smtClean="0">
                <a:latin typeface="Cambria" pitchFamily="18" charset="0"/>
              </a:rPr>
              <a:t>, Ε. (2003). Θέματα Αναπτυξιακής Ψυχολογίας.  Γνωστική-κοινωνική- συναισθηματική ανάπτυξη. Αθήνα: </a:t>
            </a:r>
            <a:r>
              <a:rPr lang="el-GR" sz="1400" dirty="0" err="1" smtClean="0">
                <a:latin typeface="Cambria" pitchFamily="18" charset="0"/>
              </a:rPr>
              <a:t>Ατροπός</a:t>
            </a:r>
            <a:r>
              <a:rPr lang="el-GR" sz="1400" dirty="0" smtClean="0">
                <a:latin typeface="Cambria" pitchFamily="18" charset="0"/>
              </a:rPr>
              <a:t>.</a:t>
            </a:r>
          </a:p>
          <a:p>
            <a:pPr>
              <a:buNone/>
            </a:pPr>
            <a:r>
              <a:rPr lang="en-US" sz="1400" dirty="0" err="1" smtClean="0">
                <a:latin typeface="Cambria" pitchFamily="18" charset="0"/>
              </a:rPr>
              <a:t>Carnine</a:t>
            </a:r>
            <a:r>
              <a:rPr lang="en-US" sz="1400" dirty="0" smtClean="0">
                <a:latin typeface="Cambria" pitchFamily="18" charset="0"/>
              </a:rPr>
              <a:t>, D. W. (1976). Effects of two teacher presentation rates on off-task behavior, answering correctly, and participation</a:t>
            </a:r>
            <a:r>
              <a:rPr lang="en-US" sz="1400" i="1" dirty="0" smtClean="0">
                <a:latin typeface="Cambria" pitchFamily="18" charset="0"/>
              </a:rPr>
              <a:t>. Journal of Applied Behavior Analysis, 9, </a:t>
            </a:r>
            <a:r>
              <a:rPr lang="en-US" sz="1400" dirty="0" smtClean="0">
                <a:latin typeface="Cambria" pitchFamily="18" charset="0"/>
              </a:rPr>
              <a:t>199-206.</a:t>
            </a:r>
          </a:p>
          <a:p>
            <a:pPr>
              <a:buNone/>
            </a:pPr>
            <a:r>
              <a:rPr lang="el-GR" sz="1400" dirty="0" err="1" smtClean="0">
                <a:latin typeface="Cambria" pitchFamily="18" charset="0"/>
              </a:rPr>
              <a:t>Γενά</a:t>
            </a:r>
            <a:r>
              <a:rPr lang="el-GR" sz="1400" dirty="0" smtClean="0">
                <a:latin typeface="Cambria" pitchFamily="18" charset="0"/>
              </a:rPr>
              <a:t>, A. (2011). Προβλήματα συμπεριφοράς και η διαχείρισή τους</a:t>
            </a:r>
            <a:r>
              <a:rPr lang="el-GR" sz="1400" i="1" dirty="0" smtClean="0">
                <a:latin typeface="Cambria" pitchFamily="18" charset="0"/>
              </a:rPr>
              <a:t>. Στο Εξειδικευμένη εκπαιδευτική υποστήριξη για ένταξη μαθητών με αναπηρία ή/και ειδικές εκπαιδευτικές ανάγκες</a:t>
            </a:r>
            <a:r>
              <a:rPr lang="el-GR" sz="1400" dirty="0" smtClean="0">
                <a:latin typeface="Cambria" pitchFamily="18" charset="0"/>
              </a:rPr>
              <a:t> (σ.171-188). Επιχειρησιακό πρόγραμμα Εκπαίδευση και διά βίου μάθηση (ΕΣΠΑ, 2007-2013). Αθήνα: ΥΠΔΒΜΘ. Ανακτήθηκε στις 5 Απριλίου 2015, από: http://www.autismhellas.gr/files/el/BOOKFinal.pdf</a:t>
            </a:r>
          </a:p>
          <a:p>
            <a:pPr>
              <a:buNone/>
            </a:pPr>
            <a:r>
              <a:rPr lang="el-GR" sz="1400" dirty="0" smtClean="0">
                <a:latin typeface="Cambria" pitchFamily="18" charset="0"/>
              </a:rPr>
              <a:t>Γεωργιάδου, Ι. (2001) </a:t>
            </a:r>
            <a:r>
              <a:rPr lang="el-GR" sz="1400" i="1" dirty="0" smtClean="0">
                <a:latin typeface="Cambria" pitchFamily="18" charset="0"/>
              </a:rPr>
              <a:t>Εντοπισμός χαρακτηριστικών, αναγκών και προσδοκιών όσων μαθαίνουν σήμερα την ελληνική ως ξένη γλώσσα, </a:t>
            </a:r>
            <a:r>
              <a:rPr lang="el-GR" sz="1400" dirty="0" smtClean="0">
                <a:latin typeface="Cambria" pitchFamily="18" charset="0"/>
              </a:rPr>
              <a:t>Εισήγηση στο Φεστιβάλ Γλωσσών, Μήλος 2001, οργάνωση: </a:t>
            </a:r>
            <a:r>
              <a:rPr lang="el-GR" sz="1400" dirty="0" err="1" smtClean="0">
                <a:latin typeface="Cambria" pitchFamily="18" charset="0"/>
              </a:rPr>
              <a:t>Ελληνογερμανική</a:t>
            </a:r>
            <a:r>
              <a:rPr lang="el-GR" sz="1400" i="1" dirty="0" smtClean="0">
                <a:latin typeface="Cambria" pitchFamily="18" charset="0"/>
              </a:rPr>
              <a:t> </a:t>
            </a:r>
            <a:r>
              <a:rPr lang="el-GR" sz="1400" dirty="0" smtClean="0">
                <a:latin typeface="Cambria" pitchFamily="18" charset="0"/>
              </a:rPr>
              <a:t>Αγωγή.</a:t>
            </a:r>
            <a:endParaRPr lang="en-US" sz="1400" dirty="0" smtClean="0">
              <a:latin typeface="Cambria" pitchFamily="18" charset="0"/>
            </a:endParaRPr>
          </a:p>
          <a:p>
            <a:pPr>
              <a:buNone/>
            </a:pPr>
            <a:endParaRPr lang="en-US" sz="1200" dirty="0" smtClean="0">
              <a:latin typeface="Cambria" pitchFamily="18" charset="0"/>
            </a:endParaRPr>
          </a:p>
          <a:p>
            <a:pPr>
              <a:buNone/>
            </a:pPr>
            <a:endParaRPr lang="el-GR" sz="1200" dirty="0" smtClean="0"/>
          </a:p>
          <a:p>
            <a:pPr>
              <a:buNone/>
            </a:pPr>
            <a:endParaRPr lang="el-GR" sz="1200" dirty="0" smtClean="0">
              <a:latin typeface="Cambria" pitchFamily="18" charset="0"/>
            </a:endParaRPr>
          </a:p>
          <a:p>
            <a:pPr>
              <a:buNone/>
            </a:pPr>
            <a:endParaRPr lang="el-GR" sz="1200" dirty="0" smtClean="0">
              <a:latin typeface="Cambri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214290"/>
            <a:ext cx="9001156" cy="6643710"/>
          </a:xfrm>
        </p:spPr>
        <p:txBody>
          <a:bodyPr>
            <a:normAutofit fontScale="70000" lnSpcReduction="20000"/>
          </a:bodyPr>
          <a:lstStyle/>
          <a:p>
            <a:pPr>
              <a:buNone/>
            </a:pPr>
            <a:r>
              <a:rPr lang="en-US" sz="2000" dirty="0" smtClean="0">
                <a:latin typeface="Cambria" pitchFamily="18" charset="0"/>
              </a:rPr>
              <a:t>Cooper, J. O., Heron, T. E., &amp; </a:t>
            </a:r>
            <a:r>
              <a:rPr lang="en-US" sz="2000" dirty="0" err="1" smtClean="0">
                <a:latin typeface="Cambria" pitchFamily="18" charset="0"/>
              </a:rPr>
              <a:t>Heward</a:t>
            </a:r>
            <a:r>
              <a:rPr lang="en-US" sz="2000" dirty="0" smtClean="0">
                <a:latin typeface="Cambria" pitchFamily="18" charset="0"/>
              </a:rPr>
              <a:t>, W. L. (1987). </a:t>
            </a:r>
            <a:r>
              <a:rPr lang="en-US" sz="2000" i="1" dirty="0" smtClean="0">
                <a:latin typeface="Cambria" pitchFamily="18" charset="0"/>
              </a:rPr>
              <a:t>Applied behavior analysis. </a:t>
            </a:r>
            <a:r>
              <a:rPr lang="en-US" sz="2000" dirty="0" smtClean="0">
                <a:latin typeface="Cambria" pitchFamily="18" charset="0"/>
              </a:rPr>
              <a:t>New York: Macmillan.</a:t>
            </a:r>
          </a:p>
          <a:p>
            <a:pPr>
              <a:buNone/>
            </a:pPr>
            <a:r>
              <a:rPr lang="en-US" sz="2000" dirty="0" smtClean="0">
                <a:latin typeface="Cambria" pitchFamily="18" charset="0"/>
              </a:rPr>
              <a:t>Doll, B., </a:t>
            </a:r>
            <a:r>
              <a:rPr lang="en-US" sz="2000" dirty="0" err="1" smtClean="0">
                <a:latin typeface="Cambria" pitchFamily="18" charset="0"/>
              </a:rPr>
              <a:t>Zucker</a:t>
            </a:r>
            <a:r>
              <a:rPr lang="en-US" sz="2000" dirty="0" smtClean="0">
                <a:latin typeface="Cambria" pitchFamily="18" charset="0"/>
              </a:rPr>
              <a:t>, S., &amp; </a:t>
            </a:r>
            <a:r>
              <a:rPr lang="en-US" sz="2000" dirty="0" err="1" smtClean="0">
                <a:latin typeface="Cambria" pitchFamily="18" charset="0"/>
              </a:rPr>
              <a:t>Brehm</a:t>
            </a:r>
            <a:r>
              <a:rPr lang="en-US" sz="2000" dirty="0" smtClean="0">
                <a:latin typeface="Cambria" pitchFamily="18" charset="0"/>
              </a:rPr>
              <a:t>, K. (2009). </a:t>
            </a:r>
            <a:r>
              <a:rPr lang="el-GR" sz="2000" i="1" dirty="0" smtClean="0">
                <a:latin typeface="Cambria" pitchFamily="18" charset="0"/>
              </a:rPr>
              <a:t>Σχολικές τάξεις που προάγουν την ψυχική ανθεκτικότητα. Πώς να </a:t>
            </a:r>
            <a:r>
              <a:rPr lang="el-GR" sz="2000" i="1" dirty="0" err="1" smtClean="0">
                <a:latin typeface="Cambria" pitchFamily="18" charset="0"/>
              </a:rPr>
              <a:t>δηµιουργήσουµε</a:t>
            </a:r>
            <a:r>
              <a:rPr lang="el-GR" sz="2000" i="1" dirty="0" smtClean="0">
                <a:latin typeface="Cambria" pitchFamily="18" charset="0"/>
              </a:rPr>
              <a:t> ευνοϊκό περιβάλλον για τη µ</a:t>
            </a:r>
            <a:r>
              <a:rPr lang="el-GR" sz="2000" i="1" dirty="0" err="1" smtClean="0">
                <a:latin typeface="Cambria" pitchFamily="18" charset="0"/>
              </a:rPr>
              <a:t>άθηση</a:t>
            </a:r>
            <a:r>
              <a:rPr lang="el-GR" sz="2000" i="1" dirty="0" smtClean="0">
                <a:latin typeface="Cambria" pitchFamily="18" charset="0"/>
              </a:rPr>
              <a:t>, </a:t>
            </a:r>
            <a:r>
              <a:rPr lang="el-GR" sz="2000" dirty="0" err="1" smtClean="0">
                <a:latin typeface="Cambria" pitchFamily="18" charset="0"/>
              </a:rPr>
              <a:t>Επίμ</a:t>
            </a:r>
            <a:r>
              <a:rPr lang="el-GR" sz="2000" dirty="0" smtClean="0">
                <a:latin typeface="Cambria" pitchFamily="18" charset="0"/>
              </a:rPr>
              <a:t>.</a:t>
            </a:r>
            <a:r>
              <a:rPr lang="el-GR" sz="2000" i="1" dirty="0" smtClean="0">
                <a:latin typeface="Cambria" pitchFamily="18" charset="0"/>
              </a:rPr>
              <a:t> </a:t>
            </a:r>
            <a:r>
              <a:rPr lang="el-GR" sz="2000" dirty="0" smtClean="0">
                <a:latin typeface="Cambria" pitchFamily="18" charset="0"/>
              </a:rPr>
              <a:t> Χ. Χατζηχρήστου, </a:t>
            </a:r>
            <a:r>
              <a:rPr lang="el-GR" sz="2000" dirty="0" err="1" smtClean="0">
                <a:latin typeface="Cambria" pitchFamily="18" charset="0"/>
              </a:rPr>
              <a:t>Μτφρ</a:t>
            </a:r>
            <a:r>
              <a:rPr lang="el-GR" sz="2000" dirty="0" smtClean="0">
                <a:latin typeface="Cambria" pitchFamily="18" charset="0"/>
              </a:rPr>
              <a:t>. Ε. </a:t>
            </a:r>
            <a:r>
              <a:rPr lang="el-GR" sz="2000" dirty="0" err="1" smtClean="0">
                <a:latin typeface="Cambria" pitchFamily="18" charset="0"/>
              </a:rPr>
              <a:t>Θεοχαράκη</a:t>
            </a:r>
            <a:r>
              <a:rPr lang="el-GR" sz="2000" dirty="0" smtClean="0">
                <a:latin typeface="Cambria" pitchFamily="18" charset="0"/>
              </a:rPr>
              <a:t>. Αθήνα: </a:t>
            </a:r>
            <a:r>
              <a:rPr lang="el-GR" sz="2000" dirty="0" err="1" smtClean="0">
                <a:latin typeface="Cambria" pitchFamily="18" charset="0"/>
              </a:rPr>
              <a:t>Τυπωθήτω</a:t>
            </a:r>
            <a:r>
              <a:rPr lang="el-GR" sz="2000" dirty="0" smtClean="0">
                <a:latin typeface="Cambria" pitchFamily="18" charset="0"/>
              </a:rPr>
              <a:t>.</a:t>
            </a:r>
            <a:endParaRPr lang="en-US" sz="2000" dirty="0" smtClean="0">
              <a:latin typeface="Cambria" pitchFamily="18" charset="0"/>
            </a:endParaRPr>
          </a:p>
          <a:p>
            <a:pPr>
              <a:buNone/>
            </a:pPr>
            <a:r>
              <a:rPr lang="el-GR" sz="2000" dirty="0" err="1" smtClean="0">
                <a:latin typeface="Cambria" pitchFamily="18" charset="0"/>
              </a:rPr>
              <a:t>∆ροσινού</a:t>
            </a:r>
            <a:r>
              <a:rPr lang="el-GR" sz="2000" dirty="0" smtClean="0">
                <a:latin typeface="Cambria" pitchFamily="18" charset="0"/>
              </a:rPr>
              <a:t>, M. (1994) Ενεργοποίηση του γονεϊκού ρόλου σε εφαρμογές εξατομικευμένων διδακτικών προγραμμάτων σε µμαθητές µε προβλήματα </a:t>
            </a:r>
            <a:r>
              <a:rPr lang="el-GR" sz="2000" dirty="0" err="1" smtClean="0">
                <a:latin typeface="Cambria" pitchFamily="18" charset="0"/>
              </a:rPr>
              <a:t>παραβατικής</a:t>
            </a:r>
            <a:r>
              <a:rPr lang="el-GR" sz="2000" dirty="0" smtClean="0">
                <a:latin typeface="Cambria" pitchFamily="18" charset="0"/>
              </a:rPr>
              <a:t> συμπεριφοράς. </a:t>
            </a:r>
            <a:r>
              <a:rPr lang="el-GR" sz="2000" i="1" dirty="0" smtClean="0">
                <a:latin typeface="Cambria" pitchFamily="18" charset="0"/>
              </a:rPr>
              <a:t>Το σχολείο και το σπίτι, 39,</a:t>
            </a:r>
            <a:r>
              <a:rPr lang="el-GR" sz="2000" dirty="0" smtClean="0">
                <a:latin typeface="Cambria" pitchFamily="18" charset="0"/>
              </a:rPr>
              <a:t> 38-40.</a:t>
            </a:r>
          </a:p>
          <a:p>
            <a:pPr>
              <a:buNone/>
            </a:pPr>
            <a:r>
              <a:rPr lang="en-US" sz="2000" dirty="0" smtClean="0">
                <a:latin typeface="Cambria" pitchFamily="18" charset="0"/>
              </a:rPr>
              <a:t>Duke, D. L. (1979). Editor’s preface. In D. L. Duke (Ed.), </a:t>
            </a:r>
            <a:r>
              <a:rPr lang="en-US" sz="2000" i="1" dirty="0" smtClean="0">
                <a:latin typeface="Cambria" pitchFamily="18" charset="0"/>
              </a:rPr>
              <a:t>Classroom management: The 78th Yearbook of the National Society for the Study of Education, Part II</a:t>
            </a:r>
            <a:r>
              <a:rPr lang="en-US" sz="2000" dirty="0" smtClean="0">
                <a:latin typeface="Cambria" pitchFamily="18" charset="0"/>
              </a:rPr>
              <a:t>. Chicago: University of Chicago Press.</a:t>
            </a:r>
          </a:p>
          <a:p>
            <a:pPr>
              <a:buNone/>
            </a:pPr>
            <a:r>
              <a:rPr lang="en-US" sz="2000" dirty="0" smtClean="0">
                <a:latin typeface="Cambria" pitchFamily="18" charset="0"/>
              </a:rPr>
              <a:t>Edwards, C.H. (1997) Classroom discipline and management. Columbus, Ohio: </a:t>
            </a:r>
            <a:r>
              <a:rPr lang="en-US" sz="2000" dirty="0" err="1" smtClean="0">
                <a:latin typeface="Cambria" pitchFamily="18" charset="0"/>
              </a:rPr>
              <a:t>Merril</a:t>
            </a:r>
            <a:r>
              <a:rPr lang="en-US" sz="2000" dirty="0" smtClean="0">
                <a:latin typeface="Cambria" pitchFamily="18" charset="0"/>
              </a:rPr>
              <a:t>. </a:t>
            </a:r>
            <a:r>
              <a:rPr lang="fr-FR" sz="2000" dirty="0" err="1" smtClean="0">
                <a:latin typeface="Cambria" pitchFamily="18" charset="0"/>
              </a:rPr>
              <a:t>Evertson</a:t>
            </a:r>
            <a:r>
              <a:rPr lang="fr-FR" sz="2000" dirty="0" smtClean="0">
                <a:latin typeface="Cambria" pitchFamily="18" charset="0"/>
              </a:rPr>
              <a:t>, C. M., &amp; </a:t>
            </a:r>
            <a:r>
              <a:rPr lang="fr-FR" sz="2000" dirty="0" err="1" smtClean="0">
                <a:latin typeface="Cambria" pitchFamily="18" charset="0"/>
              </a:rPr>
              <a:t>Emmer</a:t>
            </a:r>
            <a:r>
              <a:rPr lang="fr-FR" sz="2000" dirty="0" smtClean="0">
                <a:latin typeface="Cambria" pitchFamily="18" charset="0"/>
              </a:rPr>
              <a:t>, E. (1982). </a:t>
            </a:r>
            <a:r>
              <a:rPr lang="en-US" sz="2000" dirty="0" smtClean="0">
                <a:latin typeface="Cambria" pitchFamily="18" charset="0"/>
              </a:rPr>
              <a:t>Preventive classroom management. In D. Duke (Ed.), </a:t>
            </a:r>
            <a:r>
              <a:rPr lang="en-US" sz="2000" i="1" dirty="0" smtClean="0">
                <a:latin typeface="Cambria" pitchFamily="18" charset="0"/>
              </a:rPr>
              <a:t>Helping teachers manage classrooms.</a:t>
            </a:r>
            <a:r>
              <a:rPr lang="en-US" sz="2000" dirty="0" smtClean="0">
                <a:latin typeface="Cambria" pitchFamily="18" charset="0"/>
              </a:rPr>
              <a:t> Alexandria, VA: Association for Supervision and Curriculum Development.</a:t>
            </a:r>
            <a:endParaRPr lang="el-GR" sz="2000" dirty="0" smtClean="0">
              <a:latin typeface="Cambria" pitchFamily="18" charset="0"/>
            </a:endParaRPr>
          </a:p>
          <a:p>
            <a:pPr>
              <a:buNone/>
            </a:pPr>
            <a:r>
              <a:rPr lang="en-US" sz="2000" dirty="0" err="1" smtClean="0">
                <a:latin typeface="Cambria" pitchFamily="18" charset="0"/>
              </a:rPr>
              <a:t>Evertson</a:t>
            </a:r>
            <a:r>
              <a:rPr lang="en-US" sz="2000" dirty="0" smtClean="0">
                <a:latin typeface="Cambria" pitchFamily="18" charset="0"/>
              </a:rPr>
              <a:t>, C. M., &amp; Harris, A. H. (1999). Support for managing learning-centered classrooms: The classroom organization and management program. In H. J. Freiberg (Ed.), </a:t>
            </a:r>
            <a:r>
              <a:rPr lang="en-US" sz="2000" i="1" dirty="0" smtClean="0">
                <a:latin typeface="Cambria" pitchFamily="18" charset="0"/>
              </a:rPr>
              <a:t>Beyond behaviorism: Changing the classroom management paradigm (pp. 59–74)</a:t>
            </a:r>
            <a:r>
              <a:rPr lang="en-US" sz="2000" dirty="0" smtClean="0">
                <a:latin typeface="Cambria" pitchFamily="18" charset="0"/>
              </a:rPr>
              <a:t>. Needham Heights, MA: </a:t>
            </a:r>
            <a:r>
              <a:rPr lang="en-US" sz="2000" dirty="0" err="1" smtClean="0">
                <a:latin typeface="Cambria" pitchFamily="18" charset="0"/>
              </a:rPr>
              <a:t>Allyn</a:t>
            </a:r>
            <a:r>
              <a:rPr lang="en-US" sz="2000" dirty="0" smtClean="0">
                <a:latin typeface="Cambria" pitchFamily="18" charset="0"/>
              </a:rPr>
              <a:t> and Bacon. </a:t>
            </a:r>
          </a:p>
          <a:p>
            <a:pPr>
              <a:buNone/>
            </a:pPr>
            <a:r>
              <a:rPr lang="en-US" sz="2000" dirty="0" err="1" smtClean="0">
                <a:latin typeface="Cambria" pitchFamily="18" charset="0"/>
              </a:rPr>
              <a:t>Evertson</a:t>
            </a:r>
            <a:r>
              <a:rPr lang="en-US" sz="2000" dirty="0" smtClean="0">
                <a:latin typeface="Cambria" pitchFamily="18" charset="0"/>
              </a:rPr>
              <a:t>, C. M., &amp; Poole, I. R. (2008). Proactive classroom management. </a:t>
            </a:r>
            <a:r>
              <a:rPr lang="en-US" sz="2000" i="1" dirty="0" smtClean="0">
                <a:latin typeface="Cambria" pitchFamily="18" charset="0"/>
              </a:rPr>
              <a:t>TL Good (Ed.),</a:t>
            </a:r>
            <a:r>
              <a:rPr lang="en-US" sz="2000" dirty="0" smtClean="0">
                <a:latin typeface="Cambria" pitchFamily="18" charset="0"/>
              </a:rPr>
              <a:t> </a:t>
            </a:r>
            <a:r>
              <a:rPr lang="en-US" sz="2000" i="1" dirty="0" smtClean="0">
                <a:latin typeface="Cambria" pitchFamily="18" charset="0"/>
              </a:rPr>
              <a:t>21</a:t>
            </a:r>
            <a:r>
              <a:rPr lang="en-US" sz="2000" dirty="0" smtClean="0">
                <a:latin typeface="Cambria" pitchFamily="18" charset="0"/>
              </a:rPr>
              <a:t>, 131-139.</a:t>
            </a:r>
          </a:p>
          <a:p>
            <a:pPr>
              <a:buNone/>
            </a:pPr>
            <a:r>
              <a:rPr lang="en-US" sz="2000" dirty="0" smtClean="0">
                <a:latin typeface="Cambria" pitchFamily="18" charset="0"/>
              </a:rPr>
              <a:t>Fisher, D., &amp; </a:t>
            </a:r>
            <a:r>
              <a:rPr lang="en-US" sz="2000" dirty="0" err="1" smtClean="0">
                <a:latin typeface="Cambria" pitchFamily="18" charset="0"/>
              </a:rPr>
              <a:t>Rickards</a:t>
            </a:r>
            <a:r>
              <a:rPr lang="en-US" sz="2000" dirty="0" smtClean="0">
                <a:latin typeface="Cambria" pitchFamily="18" charset="0"/>
              </a:rPr>
              <a:t>, T. (1997). </a:t>
            </a:r>
            <a:r>
              <a:rPr lang="en-US" sz="2000" i="1" dirty="0" smtClean="0">
                <a:latin typeface="Cambria" pitchFamily="18" charset="0"/>
              </a:rPr>
              <a:t>A way of assessing teacher– student interpersonal relationships in science classes</a:t>
            </a:r>
            <a:r>
              <a:rPr lang="en-US" sz="2000" dirty="0" smtClean="0">
                <a:latin typeface="Cambria" pitchFamily="18" charset="0"/>
              </a:rPr>
              <a:t>. Paper presented at the National Science Teachers Association Annual National Convention, New Orleans, USA.</a:t>
            </a:r>
          </a:p>
          <a:p>
            <a:pPr>
              <a:buNone/>
            </a:pPr>
            <a:r>
              <a:rPr lang="el-GR" sz="2000" dirty="0" err="1" smtClean="0">
                <a:latin typeface="Cambria" pitchFamily="18" charset="0"/>
              </a:rPr>
              <a:t>Fontana</a:t>
            </a:r>
            <a:r>
              <a:rPr lang="el-GR" sz="2000" dirty="0" smtClean="0">
                <a:latin typeface="Cambria" pitchFamily="18" charset="0"/>
              </a:rPr>
              <a:t> D. (1996α) </a:t>
            </a:r>
            <a:r>
              <a:rPr lang="el-GR" sz="2000" i="1" dirty="0" smtClean="0">
                <a:latin typeface="Cambria" pitchFamily="18" charset="0"/>
              </a:rPr>
              <a:t>Ο εκπαιδευτικός στην τάξη</a:t>
            </a:r>
            <a:r>
              <a:rPr lang="el-GR" sz="2000" dirty="0" smtClean="0">
                <a:latin typeface="Cambria" pitchFamily="18" charset="0"/>
              </a:rPr>
              <a:t>,  </a:t>
            </a:r>
            <a:r>
              <a:rPr lang="el-GR" sz="2000" dirty="0" err="1" smtClean="0">
                <a:latin typeface="Cambria" pitchFamily="18" charset="0"/>
              </a:rPr>
              <a:t>Mτφρ</a:t>
            </a:r>
            <a:r>
              <a:rPr lang="el-GR" sz="2000" dirty="0" smtClean="0">
                <a:latin typeface="Cambria" pitchFamily="18" charset="0"/>
              </a:rPr>
              <a:t>. Μ. </a:t>
            </a:r>
            <a:r>
              <a:rPr lang="el-GR" sz="2000" dirty="0" err="1" smtClean="0">
                <a:latin typeface="Cambria" pitchFamily="18" charset="0"/>
              </a:rPr>
              <a:t>Λάµη</a:t>
            </a:r>
            <a:r>
              <a:rPr lang="el-GR" sz="2000" dirty="0" smtClean="0">
                <a:latin typeface="Cambria" pitchFamily="18" charset="0"/>
              </a:rPr>
              <a:t>. Αθήνα: Εκδόσεις Σαββάλα.</a:t>
            </a:r>
          </a:p>
          <a:p>
            <a:pPr>
              <a:buNone/>
            </a:pPr>
            <a:r>
              <a:rPr lang="el-GR" sz="2000" dirty="0" err="1" smtClean="0">
                <a:latin typeface="Cambria" pitchFamily="18" charset="0"/>
              </a:rPr>
              <a:t>Fontana</a:t>
            </a:r>
            <a:r>
              <a:rPr lang="el-GR" sz="2000" dirty="0" smtClean="0">
                <a:latin typeface="Cambria" pitchFamily="18" charset="0"/>
              </a:rPr>
              <a:t> D. (1996β)</a:t>
            </a:r>
            <a:r>
              <a:rPr lang="el-GR" sz="2000" i="1" dirty="0" smtClean="0">
                <a:latin typeface="Cambria" pitchFamily="18" charset="0"/>
              </a:rPr>
              <a:t>Ψυχολογία για εκπαιδευτικούς</a:t>
            </a:r>
            <a:r>
              <a:rPr lang="el-GR" sz="2000" dirty="0" smtClean="0">
                <a:latin typeface="Cambria" pitchFamily="18" charset="0"/>
              </a:rPr>
              <a:t>,  </a:t>
            </a:r>
            <a:r>
              <a:rPr lang="el-GR" sz="2000" dirty="0" err="1" smtClean="0">
                <a:latin typeface="Cambria" pitchFamily="18" charset="0"/>
              </a:rPr>
              <a:t>Mτφρ</a:t>
            </a:r>
            <a:r>
              <a:rPr lang="el-GR" sz="2000" dirty="0" smtClean="0">
                <a:latin typeface="Cambria" pitchFamily="18" charset="0"/>
              </a:rPr>
              <a:t>. Μ. </a:t>
            </a:r>
            <a:r>
              <a:rPr lang="el-GR" sz="2000" dirty="0" err="1" smtClean="0">
                <a:latin typeface="Cambria" pitchFamily="18" charset="0"/>
              </a:rPr>
              <a:t>Λάµη</a:t>
            </a:r>
            <a:r>
              <a:rPr lang="el-GR" sz="2000" dirty="0" smtClean="0">
                <a:latin typeface="Cambria" pitchFamily="18" charset="0"/>
              </a:rPr>
              <a:t>. Αθήνα: Εκδόσεις Σαββάλα</a:t>
            </a:r>
            <a:endParaRPr lang="en-US" sz="2000" dirty="0" smtClean="0">
              <a:latin typeface="Cambria" pitchFamily="18" charset="0"/>
            </a:endParaRPr>
          </a:p>
          <a:p>
            <a:pPr>
              <a:buNone/>
            </a:pPr>
            <a:r>
              <a:rPr lang="en-US" sz="2000" dirty="0" smtClean="0">
                <a:latin typeface="Cambria" pitchFamily="18" charset="0"/>
              </a:rPr>
              <a:t>Good, T. &amp; </a:t>
            </a:r>
            <a:r>
              <a:rPr lang="en-US" sz="2000" dirty="0" err="1" smtClean="0">
                <a:latin typeface="Cambria" pitchFamily="18" charset="0"/>
              </a:rPr>
              <a:t>Brophy</a:t>
            </a:r>
            <a:r>
              <a:rPr lang="en-US" sz="2000" dirty="0" smtClean="0">
                <a:latin typeface="Cambria" pitchFamily="18" charset="0"/>
              </a:rPr>
              <a:t>, J. (2000). </a:t>
            </a:r>
            <a:r>
              <a:rPr lang="en-US" sz="2000" i="1" dirty="0" smtClean="0">
                <a:latin typeface="Cambria" pitchFamily="18" charset="0"/>
              </a:rPr>
              <a:t>Looking in classrooms</a:t>
            </a:r>
            <a:r>
              <a:rPr lang="en-US" sz="2000" dirty="0" smtClean="0">
                <a:latin typeface="Cambria" pitchFamily="18" charset="0"/>
              </a:rPr>
              <a:t>, 8th ed. New York: Longman.</a:t>
            </a:r>
            <a:endParaRPr lang="el-GR" sz="2000" dirty="0" smtClean="0">
              <a:latin typeface="Cambria" pitchFamily="18" charset="0"/>
            </a:endParaRPr>
          </a:p>
          <a:p>
            <a:pPr>
              <a:buNone/>
            </a:pPr>
            <a:r>
              <a:rPr lang="en-US" sz="2000" dirty="0" smtClean="0">
                <a:latin typeface="Cambria" pitchFamily="18" charset="0"/>
              </a:rPr>
              <a:t>Greenwood, C. R., </a:t>
            </a:r>
            <a:r>
              <a:rPr lang="en-US" sz="2000" dirty="0" err="1" smtClean="0">
                <a:latin typeface="Cambria" pitchFamily="18" charset="0"/>
              </a:rPr>
              <a:t>Delquadri</a:t>
            </a:r>
            <a:r>
              <a:rPr lang="en-US" sz="2000" dirty="0" smtClean="0">
                <a:latin typeface="Cambria" pitchFamily="18" charset="0"/>
              </a:rPr>
              <a:t>, J. C., &amp; Hall, R. V. (1989). Longitudinal effects of </a:t>
            </a:r>
            <a:r>
              <a:rPr lang="en-US" sz="2000" dirty="0" err="1" smtClean="0">
                <a:latin typeface="Cambria" pitchFamily="18" charset="0"/>
              </a:rPr>
              <a:t>classwide</a:t>
            </a:r>
            <a:r>
              <a:rPr lang="en-US" sz="2000" dirty="0" smtClean="0">
                <a:latin typeface="Cambria" pitchFamily="18" charset="0"/>
              </a:rPr>
              <a:t> peer tutoring. </a:t>
            </a:r>
            <a:r>
              <a:rPr lang="en-US" sz="2000" i="1" dirty="0" smtClean="0">
                <a:latin typeface="Cambria" pitchFamily="18" charset="0"/>
              </a:rPr>
              <a:t>Journal of educational psychology</a:t>
            </a:r>
            <a:r>
              <a:rPr lang="en-US" sz="2000" dirty="0" smtClean="0">
                <a:latin typeface="Cambria" pitchFamily="18" charset="0"/>
              </a:rPr>
              <a:t>, </a:t>
            </a:r>
            <a:r>
              <a:rPr lang="en-US" sz="2000" i="1" dirty="0" smtClean="0">
                <a:latin typeface="Cambria" pitchFamily="18" charset="0"/>
              </a:rPr>
              <a:t>81</a:t>
            </a:r>
            <a:r>
              <a:rPr lang="en-US" sz="2000" dirty="0" smtClean="0">
                <a:latin typeface="Cambria" pitchFamily="18" charset="0"/>
              </a:rPr>
              <a:t>(3), 371.</a:t>
            </a:r>
            <a:endParaRPr lang="el-GR" sz="2000" dirty="0" smtClean="0">
              <a:latin typeface="Cambria" pitchFamily="18" charset="0"/>
            </a:endParaRPr>
          </a:p>
          <a:p>
            <a:pPr>
              <a:buNone/>
            </a:pPr>
            <a:r>
              <a:rPr lang="en-US" sz="2000" dirty="0" err="1" smtClean="0">
                <a:latin typeface="Cambria" pitchFamily="18" charset="0"/>
              </a:rPr>
              <a:t>Hartup</a:t>
            </a:r>
            <a:r>
              <a:rPr lang="en-US" sz="2000" dirty="0" smtClean="0">
                <a:latin typeface="Cambria" pitchFamily="18" charset="0"/>
              </a:rPr>
              <a:t>, W. W. (1996). The company they keep: Friendships and their developmental significance. </a:t>
            </a:r>
            <a:r>
              <a:rPr lang="en-US" sz="2000" i="1" dirty="0" smtClean="0">
                <a:latin typeface="Cambria" pitchFamily="18" charset="0"/>
              </a:rPr>
              <a:t>Child development</a:t>
            </a:r>
            <a:r>
              <a:rPr lang="en-US" sz="2000" dirty="0" smtClean="0">
                <a:latin typeface="Cambria" pitchFamily="18" charset="0"/>
              </a:rPr>
              <a:t>, </a:t>
            </a:r>
            <a:r>
              <a:rPr lang="en-US" sz="2000" i="1" dirty="0" smtClean="0">
                <a:latin typeface="Cambria" pitchFamily="18" charset="0"/>
              </a:rPr>
              <a:t>67</a:t>
            </a:r>
            <a:r>
              <a:rPr lang="en-US" sz="2000" dirty="0" smtClean="0">
                <a:latin typeface="Cambria" pitchFamily="18" charset="0"/>
              </a:rPr>
              <a:t>(1), 1-13.</a:t>
            </a:r>
            <a:endParaRPr lang="el-GR" sz="2000" dirty="0" smtClean="0">
              <a:latin typeface="Cambria" pitchFamily="18" charset="0"/>
            </a:endParaRPr>
          </a:p>
          <a:p>
            <a:pPr>
              <a:buNone/>
            </a:pPr>
            <a:r>
              <a:rPr lang="en-US" sz="2000" dirty="0" smtClean="0">
                <a:latin typeface="Cambria" pitchFamily="18" charset="0"/>
              </a:rPr>
              <a:t>Jacobson, L. O. (2000). Editor's Choice: Valuing Diversity—Student Teacher Relations that Enhance Achievement. </a:t>
            </a:r>
            <a:r>
              <a:rPr lang="en-US" sz="2000" i="1" dirty="0" smtClean="0">
                <a:latin typeface="Cambria" pitchFamily="18" charset="0"/>
              </a:rPr>
              <a:t>Community College Review</a:t>
            </a:r>
            <a:r>
              <a:rPr lang="en-US" sz="2000" dirty="0" smtClean="0">
                <a:latin typeface="Cambria" pitchFamily="18" charset="0"/>
              </a:rPr>
              <a:t>, </a:t>
            </a:r>
            <a:r>
              <a:rPr lang="en-US" sz="2000" i="1" dirty="0" smtClean="0">
                <a:latin typeface="Cambria" pitchFamily="18" charset="0"/>
              </a:rPr>
              <a:t>28</a:t>
            </a:r>
            <a:r>
              <a:rPr lang="en-US" sz="2000" dirty="0" smtClean="0">
                <a:latin typeface="Cambria" pitchFamily="18" charset="0"/>
              </a:rPr>
              <a:t>(1), 49-66.</a:t>
            </a:r>
            <a:endParaRPr lang="el-GR" sz="2000" dirty="0" smtClean="0">
              <a:latin typeface="Cambria" pitchFamily="18" charset="0"/>
            </a:endParaRPr>
          </a:p>
          <a:p>
            <a:pPr>
              <a:buNone/>
            </a:pPr>
            <a:r>
              <a:rPr lang="el-GR" sz="2000" dirty="0" err="1" smtClean="0"/>
              <a:t>Κασσωτάκης</a:t>
            </a:r>
            <a:r>
              <a:rPr lang="el-GR" sz="2000" dirty="0" smtClean="0"/>
              <a:t>, Μ. &amp; </a:t>
            </a:r>
            <a:r>
              <a:rPr lang="el-GR" sz="2000" dirty="0" err="1" smtClean="0"/>
              <a:t>Φλουρής</a:t>
            </a:r>
            <a:r>
              <a:rPr lang="el-GR" sz="2000" dirty="0" smtClean="0"/>
              <a:t>, Γ. (2003). </a:t>
            </a:r>
            <a:r>
              <a:rPr lang="el-GR" sz="2000" i="1" dirty="0" smtClean="0"/>
              <a:t>Μάθηση και Διδασκαλία</a:t>
            </a:r>
            <a:r>
              <a:rPr lang="el-GR" sz="2000" dirty="0" smtClean="0"/>
              <a:t>. Τόμος Α΄, Μάθηση. Αθήνα: </a:t>
            </a:r>
            <a:r>
              <a:rPr lang="el-GR" sz="2000" dirty="0" err="1" smtClean="0"/>
              <a:t>Αυτοέκδοση</a:t>
            </a:r>
            <a:r>
              <a:rPr lang="el-GR" sz="2000" dirty="0" smtClean="0"/>
              <a:t>.</a:t>
            </a:r>
            <a:endParaRPr lang="en-US" sz="2000" dirty="0" smtClean="0"/>
          </a:p>
          <a:p>
            <a:pPr>
              <a:buNone/>
            </a:pPr>
            <a:r>
              <a:rPr lang="el-GR" sz="2000" dirty="0" smtClean="0"/>
              <a:t>Καψάλης, Α. (2005) </a:t>
            </a:r>
            <a:r>
              <a:rPr lang="el-GR" sz="2000" i="1" dirty="0" smtClean="0"/>
              <a:t>Παιδαγωγική Ψυχολογία, </a:t>
            </a:r>
            <a:r>
              <a:rPr lang="el-GR" sz="2000" dirty="0" smtClean="0"/>
              <a:t>Γ έκδοση. Θεσσαλονίκη: Αφοί Κυριακίδη.</a:t>
            </a:r>
          </a:p>
          <a:p>
            <a:pPr>
              <a:buNone/>
            </a:pPr>
            <a:r>
              <a:rPr lang="en-US" sz="2000" dirty="0" smtClean="0">
                <a:latin typeface="Cambria" pitchFamily="18" charset="0"/>
              </a:rPr>
              <a:t>Kern, L., &amp; State, T. M. (2009). Incorporating choice and preferred activities into </a:t>
            </a:r>
            <a:r>
              <a:rPr lang="en-US" sz="2000" dirty="0" err="1" smtClean="0">
                <a:latin typeface="Cambria" pitchFamily="18" charset="0"/>
              </a:rPr>
              <a:t>classwide</a:t>
            </a:r>
            <a:r>
              <a:rPr lang="en-US" sz="2000" dirty="0" smtClean="0">
                <a:latin typeface="Cambria" pitchFamily="18" charset="0"/>
              </a:rPr>
              <a:t> instruction. </a:t>
            </a:r>
            <a:r>
              <a:rPr lang="el-GR" sz="2000" i="1" dirty="0" err="1" smtClean="0">
                <a:latin typeface="Cambria" pitchFamily="18" charset="0"/>
              </a:rPr>
              <a:t>Beyond</a:t>
            </a:r>
            <a:r>
              <a:rPr lang="el-GR" sz="2000" i="1" dirty="0" smtClean="0">
                <a:latin typeface="Cambria" pitchFamily="18" charset="0"/>
              </a:rPr>
              <a:t> </a:t>
            </a:r>
            <a:r>
              <a:rPr lang="el-GR" sz="2000" i="1" dirty="0" err="1" smtClean="0">
                <a:latin typeface="Cambria" pitchFamily="18" charset="0"/>
              </a:rPr>
              <a:t>Behavior</a:t>
            </a:r>
            <a:r>
              <a:rPr lang="el-GR" sz="2000" i="1" dirty="0" smtClean="0">
                <a:latin typeface="Cambria" pitchFamily="18" charset="0"/>
              </a:rPr>
              <a:t>, 18</a:t>
            </a:r>
            <a:r>
              <a:rPr lang="el-GR" sz="2000" dirty="0" smtClean="0">
                <a:latin typeface="Cambria" pitchFamily="18" charset="0"/>
              </a:rPr>
              <a:t>(2), 3-11. </a:t>
            </a:r>
            <a:endParaRPr lang="en-US" sz="2000" dirty="0" smtClean="0">
              <a:latin typeface="Cambria" pitchFamily="18" charset="0"/>
            </a:endParaRPr>
          </a:p>
          <a:p>
            <a:pPr>
              <a:buNone/>
            </a:pPr>
            <a:endParaRPr lang="el-GR" sz="2000" dirty="0" smtClean="0">
              <a:latin typeface="Cambria" pitchFamily="18" charset="0"/>
            </a:endParaRPr>
          </a:p>
          <a:p>
            <a:pPr>
              <a:buNone/>
            </a:pPr>
            <a:endParaRPr lang="en-US" sz="2200" dirty="0" smtClean="0">
              <a:latin typeface="Cambria" pitchFamily="18" charset="0"/>
            </a:endParaRPr>
          </a:p>
          <a:p>
            <a:pPr>
              <a:buNone/>
            </a:pPr>
            <a:endParaRPr lang="el-GR"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214290"/>
            <a:ext cx="8858312" cy="6643710"/>
          </a:xfrm>
        </p:spPr>
        <p:txBody>
          <a:bodyPr>
            <a:normAutofit/>
          </a:bodyPr>
          <a:lstStyle/>
          <a:p>
            <a:pPr>
              <a:buNone/>
            </a:pPr>
            <a:r>
              <a:rPr lang="el-GR" sz="1400" dirty="0" err="1" smtClean="0"/>
              <a:t>Κλουβάτος</a:t>
            </a:r>
            <a:r>
              <a:rPr lang="el-GR" sz="1400" dirty="0" smtClean="0"/>
              <a:t>, Κ. (2014). </a:t>
            </a:r>
            <a:r>
              <a:rPr lang="el-GR" sz="1400" dirty="0" err="1" smtClean="0"/>
              <a:t>Ομαδοσυνεργατική</a:t>
            </a:r>
            <a:r>
              <a:rPr lang="el-GR" sz="1400" dirty="0" smtClean="0"/>
              <a:t> Διδασκαλία σε Ανομοιογενείς Τάξεις. Στο Ε. Κατσαρού, &amp; Μ. </a:t>
            </a:r>
            <a:r>
              <a:rPr lang="el-GR" sz="1400" dirty="0" err="1" smtClean="0"/>
              <a:t>Λιακοπούλου</a:t>
            </a:r>
            <a:r>
              <a:rPr lang="el-GR" sz="1400" dirty="0" smtClean="0"/>
              <a:t> (</a:t>
            </a:r>
            <a:r>
              <a:rPr lang="el-GR" sz="1400" dirty="0" err="1" smtClean="0"/>
              <a:t>Επιμ</a:t>
            </a:r>
            <a:r>
              <a:rPr lang="el-GR" sz="1400" dirty="0" smtClean="0"/>
              <a:t>.): Θέματα  Διδασκαλίας και Αγωγής στο Πολυπολιτισμικό Σχολείο. Επιμορφωτικό Υλικό. Ενότητα Α΄. Στο πλαίσιο της Δράσης "Επιμόρφωση εκπαιδευτικών και μελών της εκπαιδευτικής κοινότητας". Θεσσαλονίκη: Αριστοτέλειο Πανεπιστήμιο Θεσσαλονίκης.  Στο διαδίκτυο: http://www.diapolis.auth.gr/epimorfotiko_uliko/index.php/2014-09-06-09-18-43/2014-09-06-09-29-21/25-a3-klouv </a:t>
            </a:r>
            <a:r>
              <a:rPr lang="el-GR" sz="1400" dirty="0" err="1" smtClean="0"/>
              <a:t>Κουρκούτας</a:t>
            </a:r>
            <a:r>
              <a:rPr lang="el-GR" sz="1400" dirty="0" smtClean="0"/>
              <a:t>, Η. (2007). </a:t>
            </a:r>
            <a:r>
              <a:rPr lang="el-GR" sz="1400" i="1" dirty="0" smtClean="0"/>
              <a:t>Προβλήματα συμπεριφοράς στα παιδιά. Παρεμβάσεις στο πλαίσιο της οικογένειας και του σχολείου</a:t>
            </a:r>
            <a:r>
              <a:rPr lang="el-GR" sz="1400" dirty="0" smtClean="0"/>
              <a:t>. Αθήνα: Ελληνικά Γράμματα</a:t>
            </a:r>
          </a:p>
          <a:p>
            <a:pPr>
              <a:buNone/>
            </a:pPr>
            <a:r>
              <a:rPr lang="el-GR" sz="1400" dirty="0" err="1" smtClean="0"/>
              <a:t>Κουρκούτας</a:t>
            </a:r>
            <a:r>
              <a:rPr lang="el-GR" sz="1400" dirty="0" smtClean="0"/>
              <a:t>, Η. (2007). </a:t>
            </a:r>
            <a:r>
              <a:rPr lang="el-GR" sz="1400" i="1" dirty="0" smtClean="0"/>
              <a:t>Προβλήματα συμπεριφοράς στα παιδιά. Παρεμβάσεις στο πλαίσιο της οικογένειας και του σχολείου</a:t>
            </a:r>
            <a:r>
              <a:rPr lang="el-GR" sz="1400" dirty="0" smtClean="0"/>
              <a:t>. Αθήνα: Ελληνικά Γράμματα</a:t>
            </a:r>
          </a:p>
          <a:p>
            <a:pPr>
              <a:buNone/>
            </a:pPr>
            <a:r>
              <a:rPr lang="el-GR" sz="1400" dirty="0" err="1" smtClean="0"/>
              <a:t>Κουρκούτας</a:t>
            </a:r>
            <a:r>
              <a:rPr lang="el-GR" sz="1400" dirty="0" smtClean="0"/>
              <a:t>, Η. (2009). Ψυχικές δυσκολίες και ψυχικές διαταραχές σε παιδιά με ιδιαίτερες  ανάγκες: Μορφές, χαρακτηριστικά και μοντέλα παρέμβασης. Στο Ε. </a:t>
            </a:r>
            <a:r>
              <a:rPr lang="el-GR" sz="1400" dirty="0" err="1" smtClean="0"/>
              <a:t>Παπάνης</a:t>
            </a:r>
            <a:r>
              <a:rPr lang="el-GR" sz="1400" dirty="0" smtClean="0"/>
              <a:t>, Π. </a:t>
            </a:r>
            <a:r>
              <a:rPr lang="el-GR" sz="1400" dirty="0" err="1" smtClean="0"/>
              <a:t>Γιαβρίμης</a:t>
            </a:r>
            <a:r>
              <a:rPr lang="el-GR" sz="1400" dirty="0" smtClean="0"/>
              <a:t> &amp; Α. </a:t>
            </a:r>
            <a:r>
              <a:rPr lang="el-GR" sz="1400" dirty="0" err="1" smtClean="0"/>
              <a:t>Βίκη</a:t>
            </a:r>
            <a:r>
              <a:rPr lang="el-GR" sz="1400" dirty="0" smtClean="0"/>
              <a:t> (</a:t>
            </a:r>
            <a:r>
              <a:rPr lang="el-GR" sz="1400" dirty="0" err="1" smtClean="0"/>
              <a:t>Επιμ</a:t>
            </a:r>
            <a:r>
              <a:rPr lang="el-GR" sz="1400" dirty="0" smtClean="0"/>
              <a:t>.). </a:t>
            </a:r>
            <a:r>
              <a:rPr lang="el-GR" sz="1400" i="1" dirty="0" smtClean="0"/>
              <a:t>Καινοτόμες προσεγγίσεις στην Ειδική Αγωγή: Εκπαιδευτική έρευνα για τις ευάλωτες ομάδες πληθυσμού (σ. 209-244</a:t>
            </a:r>
            <a:r>
              <a:rPr lang="el-GR" sz="1400" dirty="0" smtClean="0"/>
              <a:t>). Αθήνα: Ι. Σιδέρης (27_ΑΡΘΡΟ_ΨΥΧΙΚΕΣ ΔΥΣΚΟΛΙΕΣ).</a:t>
            </a:r>
          </a:p>
          <a:p>
            <a:pPr>
              <a:buNone/>
            </a:pPr>
            <a:r>
              <a:rPr lang="el-GR" sz="1400" dirty="0" err="1" smtClean="0"/>
              <a:t>Κουρκούτας</a:t>
            </a:r>
            <a:r>
              <a:rPr lang="el-GR" sz="1400" dirty="0" smtClean="0"/>
              <a:t>, </a:t>
            </a:r>
            <a:r>
              <a:rPr lang="el-GR" sz="1400" dirty="0" err="1" smtClean="0"/>
              <a:t>χ.χ</a:t>
            </a:r>
            <a:r>
              <a:rPr lang="el-GR" sz="1400" dirty="0" smtClean="0"/>
              <a:t>. </a:t>
            </a:r>
            <a:r>
              <a:rPr lang="el-GR" sz="1400" i="1" dirty="0" smtClean="0"/>
              <a:t>Σύγχρονα ζητήματα της Ενταξιακής Παιδαγωγικής και της Ψυχοπαιδαγωγικής παιδιών με ιδιαίτερες δυσκολίες</a:t>
            </a:r>
            <a:r>
              <a:rPr lang="el-GR" sz="1400" dirty="0" smtClean="0"/>
              <a:t>. Παρουσίαση </a:t>
            </a:r>
            <a:r>
              <a:rPr lang="en-US" sz="1400" dirty="0" smtClean="0"/>
              <a:t>power point</a:t>
            </a:r>
            <a:r>
              <a:rPr lang="el-GR" sz="1400" dirty="0" smtClean="0"/>
              <a:t>. Ανακτήθηκε  στις 13 Απριλίου 2015, από: http://slideplayer.gr/slide/2594254/</a:t>
            </a:r>
          </a:p>
          <a:p>
            <a:pPr>
              <a:buNone/>
            </a:pPr>
            <a:r>
              <a:rPr lang="el-GR" sz="1400" dirty="0" err="1" smtClean="0"/>
              <a:t>Κουτσοθανάση</a:t>
            </a:r>
            <a:r>
              <a:rPr lang="el-GR" sz="1400" dirty="0" smtClean="0"/>
              <a:t>, Χ. (2010). </a:t>
            </a:r>
            <a:r>
              <a:rPr lang="el-GR" sz="1400" i="1" dirty="0" smtClean="0"/>
              <a:t>Στάσεις και απόψεις των καθηγητών δευτεροβάθμιας εκπαίδευσης, σχετικά με τη διαχείριση προβλημάτων συμπεριφοράς των μαθητών μέσα στη σχολική τάξη</a:t>
            </a:r>
            <a:r>
              <a:rPr lang="el-GR" sz="1400" dirty="0" smtClean="0"/>
              <a:t>. Μεταπτυχιακή διατριβή. Αθήνα: </a:t>
            </a:r>
            <a:r>
              <a:rPr lang="el-GR" sz="1400" dirty="0" err="1" smtClean="0"/>
              <a:t>Χαροκόπειο</a:t>
            </a:r>
            <a:r>
              <a:rPr lang="el-GR" sz="1400" dirty="0" smtClean="0"/>
              <a:t> Πανεπιστήμιο, Τμήμα Οικιακής Οικονομίας και Οικολογίας. Ανακτήθηκε στις 10 Φεβρουαρίου 2015, από: http://estia.hua.gr:8080/dspace/bitstream/123456789/1147/1/Koutsothanasi_Crysoula.pdf</a:t>
            </a:r>
            <a:endParaRPr lang="en-US" sz="1400" dirty="0" smtClean="0"/>
          </a:p>
          <a:p>
            <a:pPr>
              <a:buNone/>
            </a:pPr>
            <a:r>
              <a:rPr lang="en-US" sz="1400" dirty="0" err="1" smtClean="0">
                <a:latin typeface="Cambria" pitchFamily="18" charset="0"/>
              </a:rPr>
              <a:t>LePage</a:t>
            </a:r>
            <a:r>
              <a:rPr lang="en-US" sz="1400" dirty="0" smtClean="0">
                <a:latin typeface="Cambria" pitchFamily="18" charset="0"/>
              </a:rPr>
              <a:t>, P., Darling-Hammond, L., &amp; </a:t>
            </a:r>
            <a:r>
              <a:rPr lang="en-US" sz="1400" dirty="0" err="1" smtClean="0">
                <a:latin typeface="Cambria" pitchFamily="18" charset="0"/>
              </a:rPr>
              <a:t>Akar</a:t>
            </a:r>
            <a:r>
              <a:rPr lang="en-US" sz="1400" dirty="0" smtClean="0">
                <a:latin typeface="Cambria" pitchFamily="18" charset="0"/>
              </a:rPr>
              <a:t>, H. (2005). Classroom Management. In Darling-Hammond, &amp; L., </a:t>
            </a:r>
            <a:r>
              <a:rPr lang="en-US" sz="1400" dirty="0" err="1" smtClean="0">
                <a:latin typeface="Cambria" pitchFamily="18" charset="0"/>
              </a:rPr>
              <a:t>Bransford</a:t>
            </a:r>
            <a:r>
              <a:rPr lang="en-US" sz="1400" dirty="0" smtClean="0">
                <a:latin typeface="Cambria" pitchFamily="18" charset="0"/>
              </a:rPr>
              <a:t> (Eds.). </a:t>
            </a:r>
            <a:r>
              <a:rPr lang="en-US" sz="1400" i="1" dirty="0" smtClean="0">
                <a:latin typeface="Cambria" pitchFamily="18" charset="0"/>
              </a:rPr>
              <a:t>Preparing Teachers for A Changing World: What teachers should learn and be able to do.</a:t>
            </a:r>
            <a:r>
              <a:rPr lang="en-US" sz="1400" dirty="0" smtClean="0">
                <a:latin typeface="Cambria" pitchFamily="18" charset="0"/>
              </a:rPr>
              <a:t> San Francisco, CA: </a:t>
            </a:r>
            <a:r>
              <a:rPr lang="en-US" sz="1400" dirty="0" err="1" smtClean="0">
                <a:latin typeface="Cambria" pitchFamily="18" charset="0"/>
              </a:rPr>
              <a:t>Jossey</a:t>
            </a:r>
            <a:r>
              <a:rPr lang="en-US" sz="1400" dirty="0" smtClean="0">
                <a:latin typeface="Cambria" pitchFamily="18" charset="0"/>
              </a:rPr>
              <a:t>-Bass Publishers.</a:t>
            </a:r>
          </a:p>
          <a:p>
            <a:pPr>
              <a:buNone/>
            </a:pPr>
            <a:r>
              <a:rPr lang="en-US" sz="1400" dirty="0" smtClean="0">
                <a:latin typeface="Cambria" pitchFamily="18" charset="0"/>
              </a:rPr>
              <a:t>Logan, P., &amp; Skinner, C. H. (1998). Improving students’ perceptions of a mathematics assignment by increasing problem completion rates: Is problem completion a reinforcing event? </a:t>
            </a:r>
            <a:r>
              <a:rPr lang="en-US" sz="1400" i="1" dirty="0" smtClean="0">
                <a:latin typeface="Cambria" pitchFamily="18" charset="0"/>
              </a:rPr>
              <a:t>School Psychology Quarterly, 13, </a:t>
            </a:r>
            <a:r>
              <a:rPr lang="en-US" sz="1400" dirty="0" smtClean="0">
                <a:latin typeface="Cambria" pitchFamily="18" charset="0"/>
              </a:rPr>
              <a:t>322–331. </a:t>
            </a:r>
            <a:endParaRPr lang="el-GR" sz="1400" dirty="0" smtClean="0">
              <a:latin typeface="Cambria" pitchFamily="18" charset="0"/>
            </a:endParaRPr>
          </a:p>
          <a:p>
            <a:pPr>
              <a:buNone/>
            </a:pPr>
            <a:r>
              <a:rPr lang="fr-FR" sz="1400" dirty="0" err="1" smtClean="0">
                <a:latin typeface="Cambria" pitchFamily="18" charset="0"/>
              </a:rPr>
              <a:t>Marzano</a:t>
            </a:r>
            <a:r>
              <a:rPr lang="fr-FR" sz="1400" dirty="0" smtClean="0">
                <a:latin typeface="Cambria" pitchFamily="18" charset="0"/>
              </a:rPr>
              <a:t>, R. J., &amp; </a:t>
            </a:r>
            <a:r>
              <a:rPr lang="fr-FR" sz="1400" dirty="0" err="1" smtClean="0">
                <a:latin typeface="Cambria" pitchFamily="18" charset="0"/>
              </a:rPr>
              <a:t>Marzano</a:t>
            </a:r>
            <a:r>
              <a:rPr lang="fr-FR" sz="1400" dirty="0" smtClean="0">
                <a:latin typeface="Cambria" pitchFamily="18" charset="0"/>
              </a:rPr>
              <a:t>, J. S. (2003). </a:t>
            </a:r>
            <a:r>
              <a:rPr lang="en-US" sz="1400" dirty="0" smtClean="0">
                <a:latin typeface="Cambria" pitchFamily="18" charset="0"/>
              </a:rPr>
              <a:t>The key to classroom management. </a:t>
            </a:r>
            <a:r>
              <a:rPr lang="el-GR" sz="1400" i="1" dirty="0" err="1" smtClean="0">
                <a:latin typeface="Cambria" pitchFamily="18" charset="0"/>
              </a:rPr>
              <a:t>Educational</a:t>
            </a:r>
            <a:r>
              <a:rPr lang="el-GR" sz="1400" i="1" dirty="0" smtClean="0">
                <a:latin typeface="Cambria" pitchFamily="18" charset="0"/>
              </a:rPr>
              <a:t> </a:t>
            </a:r>
            <a:r>
              <a:rPr lang="el-GR" sz="1400" i="1" dirty="0" err="1" smtClean="0">
                <a:latin typeface="Cambria" pitchFamily="18" charset="0"/>
              </a:rPr>
              <a:t>Leadership</a:t>
            </a:r>
            <a:r>
              <a:rPr lang="el-GR" sz="1400" dirty="0" smtClean="0">
                <a:latin typeface="Cambria" pitchFamily="18" charset="0"/>
              </a:rPr>
              <a:t>, 6-13.</a:t>
            </a:r>
          </a:p>
          <a:p>
            <a:pPr>
              <a:buNone/>
            </a:pPr>
            <a:endParaRPr lang="en-US" sz="1400" dirty="0" smtClean="0">
              <a:latin typeface="Cambr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214290"/>
            <a:ext cx="9001156" cy="6643710"/>
          </a:xfrm>
        </p:spPr>
        <p:txBody>
          <a:bodyPr>
            <a:normAutofit fontScale="92500"/>
          </a:bodyPr>
          <a:lstStyle/>
          <a:p>
            <a:pPr>
              <a:buNone/>
            </a:pPr>
            <a:r>
              <a:rPr lang="en-US" sz="1400" dirty="0" err="1" smtClean="0">
                <a:latin typeface="Cambria" pitchFamily="18" charset="0"/>
              </a:rPr>
              <a:t>Marzano</a:t>
            </a:r>
            <a:r>
              <a:rPr lang="en-US" sz="1400" dirty="0" smtClean="0">
                <a:latin typeface="Cambria" pitchFamily="18" charset="0"/>
              </a:rPr>
              <a:t>, J. S., &amp; Pickering, D. (2003). </a:t>
            </a:r>
            <a:r>
              <a:rPr lang="en-US" sz="1400" i="1" dirty="0" smtClean="0">
                <a:latin typeface="Cambria" pitchFamily="18" charset="0"/>
              </a:rPr>
              <a:t>Classroom management that works: Research-based strategies for every teacher</a:t>
            </a:r>
            <a:r>
              <a:rPr lang="en-US" sz="1400" dirty="0" smtClean="0">
                <a:latin typeface="Cambria" pitchFamily="18" charset="0"/>
              </a:rPr>
              <a:t>. </a:t>
            </a:r>
            <a:r>
              <a:rPr lang="el-GR" sz="1400" dirty="0" smtClean="0">
                <a:latin typeface="Cambria" pitchFamily="18" charset="0"/>
              </a:rPr>
              <a:t>ASCD.</a:t>
            </a:r>
          </a:p>
          <a:p>
            <a:pPr>
              <a:buNone/>
            </a:pPr>
            <a:r>
              <a:rPr lang="el-GR" sz="1400" dirty="0" err="1" smtClean="0">
                <a:latin typeface="Cambria" pitchFamily="18" charset="0"/>
              </a:rPr>
              <a:t>Ματσαγγούρας</a:t>
            </a:r>
            <a:r>
              <a:rPr lang="el-GR" sz="1400" dirty="0" smtClean="0">
                <a:latin typeface="Cambria" pitchFamily="18" charset="0"/>
              </a:rPr>
              <a:t>, Η. (2000). </a:t>
            </a:r>
            <a:r>
              <a:rPr lang="el-GR" sz="1400" i="1" dirty="0" smtClean="0">
                <a:latin typeface="Cambria" pitchFamily="18" charset="0"/>
              </a:rPr>
              <a:t>Η </a:t>
            </a:r>
            <a:r>
              <a:rPr lang="el-GR" sz="1400" i="1" dirty="0" err="1" smtClean="0">
                <a:latin typeface="Cambria" pitchFamily="18" charset="0"/>
              </a:rPr>
              <a:t>ομαδοσυνεργατική</a:t>
            </a:r>
            <a:r>
              <a:rPr lang="el-GR" sz="1400" i="1" dirty="0" smtClean="0">
                <a:latin typeface="Cambria" pitchFamily="18" charset="0"/>
              </a:rPr>
              <a:t> διδασκαλία: «Γιατί», «Πώς», «Πότε» και «για Ποιους»</a:t>
            </a:r>
            <a:r>
              <a:rPr lang="el-GR" sz="1400" dirty="0" smtClean="0">
                <a:latin typeface="Cambria" pitchFamily="18" charset="0"/>
              </a:rPr>
              <a:t>. Εισήγηση στο Διήμερο Επιστημονικό Συμπόσιο: "Η εφαρμογή της </a:t>
            </a:r>
            <a:r>
              <a:rPr lang="el-GR" sz="1400" dirty="0" err="1" smtClean="0">
                <a:latin typeface="Cambria" pitchFamily="18" charset="0"/>
              </a:rPr>
              <a:t>ομαδοκεντρικής</a:t>
            </a:r>
            <a:r>
              <a:rPr lang="el-GR" sz="1400" dirty="0" smtClean="0">
                <a:latin typeface="Cambria" pitchFamily="18" charset="0"/>
              </a:rPr>
              <a:t> διδασκαλίας-Τάσεις και εφαρμογές", Θεσσαλονίκη, 8-9 Δεκεμβρίου 2000. Ανακτήθηκε στις 10 Μαρτίου 2015 από </a:t>
            </a:r>
            <a:r>
              <a:rPr lang="el-GR" sz="1400" u="sng" dirty="0" smtClean="0">
                <a:latin typeface="Cambria" pitchFamily="18" charset="0"/>
              </a:rPr>
              <a:t>http://www.geocities.com/pee2000mac</a:t>
            </a:r>
            <a:r>
              <a:rPr lang="el-GR" sz="1400" dirty="0" smtClean="0">
                <a:latin typeface="Cambria" pitchFamily="18" charset="0"/>
              </a:rPr>
              <a:t>.</a:t>
            </a:r>
          </a:p>
          <a:p>
            <a:pPr>
              <a:buNone/>
            </a:pPr>
            <a:r>
              <a:rPr lang="el-GR" sz="1400" dirty="0" err="1" smtClean="0">
                <a:latin typeface="Cambria" pitchFamily="18" charset="0"/>
              </a:rPr>
              <a:t>Ματσαγγούρας</a:t>
            </a:r>
            <a:r>
              <a:rPr lang="el-GR" sz="1400" dirty="0" smtClean="0">
                <a:latin typeface="Cambria" pitchFamily="18" charset="0"/>
              </a:rPr>
              <a:t>, Η. (2004).</a:t>
            </a:r>
            <a:r>
              <a:rPr lang="el-GR" sz="1400" i="1" dirty="0" smtClean="0">
                <a:latin typeface="Cambria" pitchFamily="18" charset="0"/>
              </a:rPr>
              <a:t> Θεωρία και Πράξη της Διδασκαλίας. Η Σχολική Τάξη. Χώρος, Ομάδα, Πειθαρχία, Μέθοδος.</a:t>
            </a:r>
            <a:r>
              <a:rPr lang="el-GR" sz="1400" dirty="0" smtClean="0">
                <a:latin typeface="Cambria" pitchFamily="18" charset="0"/>
              </a:rPr>
              <a:t> Αθήνα: Εκδόσεις Γρηγόρη. </a:t>
            </a:r>
            <a:endParaRPr lang="en-US" sz="1400" dirty="0" smtClean="0">
              <a:latin typeface="Cambria" pitchFamily="18" charset="0"/>
            </a:endParaRPr>
          </a:p>
          <a:p>
            <a:pPr>
              <a:buNone/>
            </a:pPr>
            <a:r>
              <a:rPr lang="el-GR" sz="1400" dirty="0" err="1" smtClean="0">
                <a:latin typeface="Cambria" pitchFamily="18" charset="0"/>
              </a:rPr>
              <a:t>Ματσαγγούρας</a:t>
            </a:r>
            <a:r>
              <a:rPr lang="el-GR" sz="1400" dirty="0" smtClean="0">
                <a:latin typeface="Cambria" pitchFamily="18" charset="0"/>
              </a:rPr>
              <a:t>, Η. &amp; </a:t>
            </a:r>
            <a:r>
              <a:rPr lang="el-GR" sz="1400" dirty="0" err="1" smtClean="0">
                <a:latin typeface="Cambria" pitchFamily="18" charset="0"/>
              </a:rPr>
              <a:t>Πούλου</a:t>
            </a:r>
            <a:r>
              <a:rPr lang="el-GR" sz="1400" dirty="0" smtClean="0">
                <a:latin typeface="Cambria" pitchFamily="18" charset="0"/>
              </a:rPr>
              <a:t>, Μ. (2009). Σχέσεις σχολείου και οικογένειας. Συγκριτική Παράθεση Απόψεων Εκπαιδευτικών και Γονέων. </a:t>
            </a:r>
            <a:r>
              <a:rPr lang="el-GR" sz="1400" i="1" dirty="0" smtClean="0">
                <a:latin typeface="Cambria" pitchFamily="18" charset="0"/>
              </a:rPr>
              <a:t>Μέντορας, 11</a:t>
            </a:r>
            <a:r>
              <a:rPr lang="el-GR" sz="1400" dirty="0" smtClean="0">
                <a:latin typeface="Cambria" pitchFamily="18" charset="0"/>
              </a:rPr>
              <a:t>, 27-41.</a:t>
            </a:r>
            <a:endParaRPr lang="en-US" sz="1400" dirty="0" smtClean="0">
              <a:latin typeface="Cambria" pitchFamily="18" charset="0"/>
            </a:endParaRPr>
          </a:p>
          <a:p>
            <a:pPr>
              <a:buNone/>
            </a:pPr>
            <a:r>
              <a:rPr lang="el-GR" sz="1400" dirty="0" err="1" smtClean="0">
                <a:latin typeface="Cambria" pitchFamily="18" charset="0"/>
              </a:rPr>
              <a:t>Μαυροσκούφης</a:t>
            </a:r>
            <a:r>
              <a:rPr lang="el-GR" sz="1400" dirty="0" smtClean="0">
                <a:latin typeface="Cambria" pitchFamily="18" charset="0"/>
              </a:rPr>
              <a:t>, Δ. (2007). </a:t>
            </a:r>
            <a:r>
              <a:rPr lang="el-GR" sz="1400" i="1" dirty="0" smtClean="0">
                <a:latin typeface="Cambria" pitchFamily="18" charset="0"/>
              </a:rPr>
              <a:t>Στρατηγικές για τη διαχείριση συγκρουσιακών καταστάσεων και προβληματικών συμπεριφορών στη σχολική τάξη</a:t>
            </a:r>
            <a:r>
              <a:rPr lang="el-GR" sz="1400" dirty="0" smtClean="0">
                <a:latin typeface="Cambria" pitchFamily="18" charset="0"/>
              </a:rPr>
              <a:t>. Ανακτήθηκε στις 2 Μαρτίου 2015, από:</a:t>
            </a:r>
            <a:r>
              <a:rPr lang="en-US" sz="1400" dirty="0" smtClean="0">
                <a:latin typeface="Cambria" pitchFamily="18" charset="0"/>
              </a:rPr>
              <a:t> </a:t>
            </a:r>
            <a:r>
              <a:rPr lang="el-GR" sz="1400" u="sng" dirty="0" smtClean="0">
                <a:latin typeface="Cambria" pitchFamily="18" charset="0"/>
              </a:rPr>
              <a:t>http://www.ekadeve.gr/gr/arthra_gr.html</a:t>
            </a:r>
            <a:r>
              <a:rPr lang="el-GR" sz="1400" dirty="0" smtClean="0">
                <a:latin typeface="Cambria" pitchFamily="18" charset="0"/>
              </a:rPr>
              <a:t>. </a:t>
            </a:r>
            <a:endParaRPr lang="en-US" sz="1400" dirty="0" smtClean="0">
              <a:latin typeface="Cambria" pitchFamily="18" charset="0"/>
            </a:endParaRPr>
          </a:p>
          <a:p>
            <a:pPr>
              <a:buNone/>
            </a:pPr>
            <a:r>
              <a:rPr lang="el-GR" sz="1400" dirty="0" err="1" smtClean="0">
                <a:latin typeface="Cambria" pitchFamily="18" charset="0"/>
              </a:rPr>
              <a:t>Μηλιωρίτσας</a:t>
            </a:r>
            <a:r>
              <a:rPr lang="en-US" sz="1400" dirty="0" smtClean="0">
                <a:latin typeface="Cambria" pitchFamily="18" charset="0"/>
              </a:rPr>
              <a:t> (2012). </a:t>
            </a:r>
            <a:r>
              <a:rPr lang="el-GR" sz="1400" dirty="0" smtClean="0">
                <a:latin typeface="Cambria" pitchFamily="18" charset="0"/>
              </a:rPr>
              <a:t>Η ανάπτυξη των γνωστικών δεξιοτήτων ως εργαλείο μάθησης στην </a:t>
            </a:r>
            <a:r>
              <a:rPr lang="el-GR" sz="1400" dirty="0" err="1" smtClean="0">
                <a:latin typeface="Cambria" pitchFamily="18" charset="0"/>
              </a:rPr>
              <a:t>εξΑΕ</a:t>
            </a:r>
            <a:r>
              <a:rPr lang="el-GR" sz="1400" dirty="0" smtClean="0">
                <a:latin typeface="Cambria" pitchFamily="18" charset="0"/>
              </a:rPr>
              <a:t>. </a:t>
            </a:r>
            <a:r>
              <a:rPr lang="el-GR" sz="1400" i="1" dirty="0" smtClean="0">
                <a:latin typeface="Cambria" pitchFamily="18" charset="0"/>
              </a:rPr>
              <a:t>Επιστημονικό Δίκτυο Εκπαίδευσης Ενηλίκων Κρήτης</a:t>
            </a:r>
            <a:r>
              <a:rPr lang="el-GR" sz="1400" dirty="0" smtClean="0">
                <a:latin typeface="Cambria" pitchFamily="18" charset="0"/>
              </a:rPr>
              <a:t>. Ανακτήθηκε στις 15 Απριλίου 2015, από </a:t>
            </a:r>
            <a:r>
              <a:rPr lang="en-US" sz="1400" u="sng" dirty="0" smtClean="0">
                <a:latin typeface="Cambria" pitchFamily="18" charset="0"/>
              </a:rPr>
              <a:t>http</a:t>
            </a:r>
            <a:r>
              <a:rPr lang="el-GR" sz="1400" u="sng" dirty="0" smtClean="0">
                <a:latin typeface="Cambria" pitchFamily="18" charset="0"/>
              </a:rPr>
              <a:t>://</a:t>
            </a:r>
            <a:r>
              <a:rPr lang="en-US" sz="1400" u="sng" dirty="0" err="1" smtClean="0">
                <a:latin typeface="Cambria" pitchFamily="18" charset="0"/>
              </a:rPr>
              <a:t>cretaadulteduc</a:t>
            </a:r>
            <a:r>
              <a:rPr lang="el-GR" sz="1400" u="sng" dirty="0" smtClean="0">
                <a:latin typeface="Cambria" pitchFamily="18" charset="0"/>
              </a:rPr>
              <a:t>.</a:t>
            </a:r>
            <a:r>
              <a:rPr lang="en-US" sz="1400" u="sng" dirty="0" err="1" smtClean="0">
                <a:latin typeface="Cambria" pitchFamily="18" charset="0"/>
              </a:rPr>
              <a:t>gr</a:t>
            </a:r>
            <a:r>
              <a:rPr lang="el-GR" sz="1400" u="sng" dirty="0" smtClean="0">
                <a:latin typeface="Cambria" pitchFamily="18" charset="0"/>
              </a:rPr>
              <a:t>/</a:t>
            </a:r>
            <a:r>
              <a:rPr lang="en-US" sz="1400" u="sng" dirty="0" smtClean="0">
                <a:latin typeface="Cambria" pitchFamily="18" charset="0"/>
              </a:rPr>
              <a:t>blog</a:t>
            </a:r>
            <a:r>
              <a:rPr lang="el-GR" sz="1400" u="sng" dirty="0" smtClean="0">
                <a:latin typeface="Cambria" pitchFamily="18" charset="0"/>
              </a:rPr>
              <a:t>/?</a:t>
            </a:r>
            <a:r>
              <a:rPr lang="en-US" sz="1400" u="sng" dirty="0" smtClean="0">
                <a:latin typeface="Cambria" pitchFamily="18" charset="0"/>
              </a:rPr>
              <a:t>p</a:t>
            </a:r>
            <a:r>
              <a:rPr lang="el-GR" sz="1400" u="sng" dirty="0" smtClean="0">
                <a:latin typeface="Cambria" pitchFamily="18" charset="0"/>
              </a:rPr>
              <a:t>=429</a:t>
            </a:r>
            <a:endParaRPr lang="en-US" sz="1400" u="sng" dirty="0" smtClean="0">
              <a:latin typeface="Cambria" pitchFamily="18" charset="0"/>
            </a:endParaRPr>
          </a:p>
          <a:p>
            <a:pPr>
              <a:buNone/>
            </a:pPr>
            <a:r>
              <a:rPr lang="en-US" sz="1400" dirty="0" smtClean="0">
                <a:latin typeface="Cambria" pitchFamily="18" charset="0"/>
              </a:rPr>
              <a:t>Molnar</a:t>
            </a:r>
            <a:r>
              <a:rPr lang="el-GR" sz="1400" dirty="0" smtClean="0">
                <a:latin typeface="Cambria" pitchFamily="18" charset="0"/>
              </a:rPr>
              <a:t>, </a:t>
            </a:r>
            <a:r>
              <a:rPr lang="en-US" sz="1400" dirty="0" smtClean="0">
                <a:latin typeface="Cambria" pitchFamily="18" charset="0"/>
              </a:rPr>
              <a:t>A</a:t>
            </a:r>
            <a:r>
              <a:rPr lang="el-GR" sz="1400" dirty="0" smtClean="0">
                <a:latin typeface="Cambria" pitchFamily="18" charset="0"/>
              </a:rPr>
              <a:t>. &amp; </a:t>
            </a:r>
            <a:r>
              <a:rPr lang="en-US" sz="1400" dirty="0" smtClean="0">
                <a:latin typeface="Cambria" pitchFamily="18" charset="0"/>
              </a:rPr>
              <a:t>Lindquist</a:t>
            </a:r>
            <a:r>
              <a:rPr lang="el-GR" sz="1400" dirty="0" smtClean="0">
                <a:latin typeface="Cambria" pitchFamily="18" charset="0"/>
              </a:rPr>
              <a:t>, Β. (1999) </a:t>
            </a:r>
            <a:r>
              <a:rPr lang="el-GR" sz="1400" i="1" dirty="0" smtClean="0">
                <a:latin typeface="Cambria" pitchFamily="18" charset="0"/>
              </a:rPr>
              <a:t>Προβλήματα συμπεριφοράς στο σχολείο με την οικοσυστημική προσέγγιση, </a:t>
            </a:r>
            <a:r>
              <a:rPr lang="el-GR" sz="1400" dirty="0" err="1" smtClean="0">
                <a:latin typeface="Cambria" pitchFamily="18" charset="0"/>
              </a:rPr>
              <a:t>Επιμ</a:t>
            </a:r>
            <a:r>
              <a:rPr lang="el-GR" sz="1400" dirty="0" smtClean="0">
                <a:latin typeface="Cambria" pitchFamily="18" charset="0"/>
              </a:rPr>
              <a:t>. Α. Καλαντζή-</a:t>
            </a:r>
            <a:r>
              <a:rPr lang="el-GR" sz="1400" dirty="0" err="1" smtClean="0">
                <a:latin typeface="Cambria" pitchFamily="18" charset="0"/>
              </a:rPr>
              <a:t>Αζίζι</a:t>
            </a:r>
            <a:r>
              <a:rPr lang="el-GR" sz="1400" dirty="0" smtClean="0">
                <a:latin typeface="Cambria" pitchFamily="18" charset="0"/>
              </a:rPr>
              <a:t>. Αθήνα: Ελληνικά Γράμματα.</a:t>
            </a:r>
          </a:p>
          <a:p>
            <a:pPr>
              <a:buNone/>
            </a:pPr>
            <a:r>
              <a:rPr lang="el-GR" sz="1400" dirty="0" err="1" smtClean="0">
                <a:latin typeface="Cambria" pitchFamily="18" charset="0"/>
              </a:rPr>
              <a:t>Μπαραλός</a:t>
            </a:r>
            <a:r>
              <a:rPr lang="el-GR" sz="1400" dirty="0" smtClean="0">
                <a:latin typeface="Cambria" pitchFamily="18" charset="0"/>
              </a:rPr>
              <a:t>, Γ., Φωτοπούλου, Χ. (2010). Οι διαπροσωπικές σχέσεις εκπαιδευτικών-</a:t>
            </a:r>
            <a:r>
              <a:rPr lang="el-GR" sz="1400" dirty="0" err="1" smtClean="0">
                <a:latin typeface="Cambria" pitchFamily="18" charset="0"/>
              </a:rPr>
              <a:t>µαθητών</a:t>
            </a:r>
            <a:r>
              <a:rPr lang="el-GR" sz="1400" dirty="0" smtClean="0">
                <a:latin typeface="Cambria" pitchFamily="18" charset="0"/>
              </a:rPr>
              <a:t> στη σχολική τάξη και ο ρόλος του εκπαιδευτικού στη </a:t>
            </a:r>
            <a:r>
              <a:rPr lang="el-GR" sz="1400" dirty="0" err="1" smtClean="0">
                <a:latin typeface="Cambria" pitchFamily="18" charset="0"/>
              </a:rPr>
              <a:t>διαµόρφωσή</a:t>
            </a:r>
            <a:r>
              <a:rPr lang="el-GR" sz="1400" dirty="0" smtClean="0">
                <a:latin typeface="Cambria" pitchFamily="18" charset="0"/>
              </a:rPr>
              <a:t> τους. Στο Ν. Γεωργιάδης, Κ. </a:t>
            </a:r>
            <a:r>
              <a:rPr lang="el-GR" sz="1400" dirty="0" err="1" smtClean="0">
                <a:latin typeface="Cambria" pitchFamily="18" charset="0"/>
              </a:rPr>
              <a:t>Σαραφίδου</a:t>
            </a:r>
            <a:r>
              <a:rPr lang="el-GR" sz="1400" dirty="0" smtClean="0">
                <a:latin typeface="Cambria" pitchFamily="18" charset="0"/>
              </a:rPr>
              <a:t>, &amp; Π. </a:t>
            </a:r>
            <a:r>
              <a:rPr lang="el-GR" sz="1400" dirty="0" err="1" smtClean="0">
                <a:latin typeface="Cambria" pitchFamily="18" charset="0"/>
              </a:rPr>
              <a:t>Δεμίρογλου</a:t>
            </a:r>
            <a:r>
              <a:rPr lang="el-GR" sz="1400" dirty="0" smtClean="0">
                <a:latin typeface="Cambria" pitchFamily="18" charset="0"/>
              </a:rPr>
              <a:t> (</a:t>
            </a:r>
            <a:r>
              <a:rPr lang="el-GR" sz="1400" dirty="0" err="1" smtClean="0">
                <a:latin typeface="Cambria" pitchFamily="18" charset="0"/>
              </a:rPr>
              <a:t>Επιμ</a:t>
            </a:r>
            <a:r>
              <a:rPr lang="el-GR" sz="1400" dirty="0" smtClean="0">
                <a:latin typeface="Cambria" pitchFamily="18" charset="0"/>
              </a:rPr>
              <a:t>.), </a:t>
            </a:r>
            <a:r>
              <a:rPr lang="el-GR" sz="1400" i="1" dirty="0" smtClean="0">
                <a:latin typeface="Cambria" pitchFamily="18" charset="0"/>
              </a:rPr>
              <a:t>Ο Εκπαιδευτικός και το Έργο του: Παρελθόν – Παρόν – Μέλλον (σ.669-684)</a:t>
            </a:r>
            <a:r>
              <a:rPr lang="el-GR" sz="1400" dirty="0" smtClean="0">
                <a:latin typeface="Cambria" pitchFamily="18" charset="0"/>
              </a:rPr>
              <a:t>, Πρακτικά 3ου Πανελληνίου Συνεδρίου ΕΤΕΑΔ. Δράμα: Εταιρεία Επιστημών Αγωγής.</a:t>
            </a:r>
            <a:endParaRPr lang="en-US" sz="1400" dirty="0" smtClean="0">
              <a:latin typeface="Cambria" pitchFamily="18" charset="0"/>
            </a:endParaRPr>
          </a:p>
          <a:p>
            <a:pPr>
              <a:buNone/>
            </a:pPr>
            <a:r>
              <a:rPr lang="el-GR" sz="1400" dirty="0" err="1" smtClean="0">
                <a:latin typeface="Cambria" pitchFamily="18" charset="0"/>
              </a:rPr>
              <a:t>Μπότσας</a:t>
            </a:r>
            <a:r>
              <a:rPr lang="el-GR" sz="1400" dirty="0" smtClean="0">
                <a:latin typeface="Cambria" pitchFamily="18" charset="0"/>
              </a:rPr>
              <a:t>, Γ. &amp; </a:t>
            </a:r>
            <a:r>
              <a:rPr lang="el-GR" sz="1400" dirty="0" err="1" smtClean="0">
                <a:latin typeface="Cambria" pitchFamily="18" charset="0"/>
              </a:rPr>
              <a:t>Παντελιάδου</a:t>
            </a:r>
            <a:r>
              <a:rPr lang="el-GR" sz="1400" dirty="0" smtClean="0">
                <a:latin typeface="Cambria" pitchFamily="18" charset="0"/>
              </a:rPr>
              <a:t>, Σ. (2007). Χαρακτηριστικά παιδιών και εφήβων με Μαθησιακές Δυσκολίες. Στο Σ. </a:t>
            </a:r>
            <a:r>
              <a:rPr lang="el-GR" sz="1400" dirty="0" err="1" smtClean="0">
                <a:latin typeface="Cambria" pitchFamily="18" charset="0"/>
              </a:rPr>
              <a:t>Παντελιάδου</a:t>
            </a:r>
            <a:r>
              <a:rPr lang="el-GR" sz="1400" dirty="0" smtClean="0">
                <a:latin typeface="Cambria" pitchFamily="18" charset="0"/>
              </a:rPr>
              <a:t> &amp; Γ. </a:t>
            </a:r>
            <a:r>
              <a:rPr lang="el-GR" sz="1400" dirty="0" err="1" smtClean="0">
                <a:latin typeface="Cambria" pitchFamily="18" charset="0"/>
              </a:rPr>
              <a:t>Μπότσας</a:t>
            </a:r>
            <a:r>
              <a:rPr lang="el-GR" sz="1400" dirty="0" smtClean="0">
                <a:latin typeface="Cambria" pitchFamily="18" charset="0"/>
              </a:rPr>
              <a:t> (</a:t>
            </a:r>
            <a:r>
              <a:rPr lang="el-GR" sz="1400" dirty="0" err="1" smtClean="0">
                <a:latin typeface="Cambria" pitchFamily="18" charset="0"/>
              </a:rPr>
              <a:t>Επιμ</a:t>
            </a:r>
            <a:r>
              <a:rPr lang="el-GR" sz="1400" dirty="0" smtClean="0">
                <a:latin typeface="Cambria" pitchFamily="18" charset="0"/>
              </a:rPr>
              <a:t>.). </a:t>
            </a:r>
            <a:r>
              <a:rPr lang="el-GR" sz="1400" i="1" dirty="0" smtClean="0">
                <a:latin typeface="Cambria" pitchFamily="18" charset="0"/>
              </a:rPr>
              <a:t>Μαθησιακές Δυσκολίες. Βασικές έννοιες και χαρακτηριστικά (σ.21-41)</a:t>
            </a:r>
            <a:r>
              <a:rPr lang="el-GR" sz="1400" dirty="0" smtClean="0">
                <a:latin typeface="Cambria" pitchFamily="18" charset="0"/>
              </a:rPr>
              <a:t>. Θεσσαλονίκη: Εκδόσεις Γράφημα.</a:t>
            </a:r>
            <a:endParaRPr lang="en-US" sz="1400" dirty="0" smtClean="0">
              <a:latin typeface="Cambria" pitchFamily="18" charset="0"/>
            </a:endParaRPr>
          </a:p>
          <a:p>
            <a:pPr>
              <a:buNone/>
            </a:pPr>
            <a:r>
              <a:rPr lang="el-GR" sz="1400" dirty="0" err="1" smtClean="0">
                <a:latin typeface="Cambria" pitchFamily="18" charset="0"/>
              </a:rPr>
              <a:t>Μπρούζος</a:t>
            </a:r>
            <a:r>
              <a:rPr lang="el-GR" sz="1400" dirty="0" smtClean="0">
                <a:latin typeface="Cambria" pitchFamily="18" charset="0"/>
              </a:rPr>
              <a:t>, Α. (2004). </a:t>
            </a:r>
            <a:r>
              <a:rPr lang="el-GR" sz="1400" i="1" dirty="0" err="1" smtClean="0">
                <a:latin typeface="Cambria" pitchFamily="18" charset="0"/>
              </a:rPr>
              <a:t>Προσωποκεντρική</a:t>
            </a:r>
            <a:r>
              <a:rPr lang="el-GR" sz="1400" i="1" dirty="0" smtClean="0">
                <a:latin typeface="Cambria" pitchFamily="18" charset="0"/>
              </a:rPr>
              <a:t> Συμβουλευτική: Θεωρία, έρευνα και εφαρμογές. </a:t>
            </a:r>
            <a:r>
              <a:rPr lang="el-GR" sz="1400" dirty="0" smtClean="0">
                <a:latin typeface="Cambria" pitchFamily="18" charset="0"/>
              </a:rPr>
              <a:t>Αθήνα: </a:t>
            </a:r>
            <a:r>
              <a:rPr lang="el-GR" sz="1400" dirty="0" err="1" smtClean="0">
                <a:latin typeface="Cambria" pitchFamily="18" charset="0"/>
              </a:rPr>
              <a:t>Τυπωθήτω</a:t>
            </a:r>
            <a:r>
              <a:rPr lang="el-GR" sz="1400" dirty="0" smtClean="0">
                <a:latin typeface="Cambria" pitchFamily="18" charset="0"/>
              </a:rPr>
              <a:t> – Γιώργος </a:t>
            </a:r>
            <a:r>
              <a:rPr lang="el-GR" sz="1400" dirty="0" err="1" smtClean="0">
                <a:latin typeface="Cambria" pitchFamily="18" charset="0"/>
              </a:rPr>
              <a:t>Δαρδανός</a:t>
            </a:r>
            <a:r>
              <a:rPr lang="el-GR" sz="1400" dirty="0" smtClean="0">
                <a:latin typeface="Cambria" pitchFamily="18" charset="0"/>
              </a:rPr>
              <a:t>.</a:t>
            </a:r>
            <a:endParaRPr lang="el-GR" sz="1400" b="1" dirty="0" smtClean="0">
              <a:latin typeface="Cambria" pitchFamily="18" charset="0"/>
            </a:endParaRPr>
          </a:p>
          <a:p>
            <a:pPr>
              <a:buNone/>
            </a:pPr>
            <a:r>
              <a:rPr lang="el-GR" sz="1400" dirty="0" err="1" smtClean="0">
                <a:latin typeface="Cambria" pitchFamily="18" charset="0"/>
              </a:rPr>
              <a:t>Μπρούζος</a:t>
            </a:r>
            <a:r>
              <a:rPr lang="el-GR" sz="1400" dirty="0" smtClean="0">
                <a:latin typeface="Cambria" pitchFamily="18" charset="0"/>
              </a:rPr>
              <a:t>, Α.</a:t>
            </a:r>
            <a:r>
              <a:rPr lang="el-GR" sz="1400" b="1" dirty="0" smtClean="0">
                <a:latin typeface="Cambria" pitchFamily="18" charset="0"/>
              </a:rPr>
              <a:t> </a:t>
            </a:r>
            <a:r>
              <a:rPr lang="el-GR" sz="1400" dirty="0" smtClean="0">
                <a:latin typeface="Cambria" pitchFamily="18" charset="0"/>
              </a:rPr>
              <a:t>(2009). </a:t>
            </a:r>
            <a:r>
              <a:rPr lang="el-GR" sz="1400" i="1" dirty="0" smtClean="0">
                <a:latin typeface="Cambria" pitchFamily="18" charset="0"/>
              </a:rPr>
              <a:t>Ο εκπαιδευτικός ως λειτουργός συμβουλευτικής: Μια ανθρωπιστική θεώρηση της εκπαίδευσης</a:t>
            </a:r>
            <a:r>
              <a:rPr lang="el-GR" sz="1400" dirty="0" smtClean="0">
                <a:latin typeface="Cambria" pitchFamily="18" charset="0"/>
              </a:rPr>
              <a:t> (3η συμπληρωμένη και επαυξημένη έκδοση). Αθήνα</a:t>
            </a:r>
            <a:r>
              <a:rPr lang="fr-FR" sz="1400" dirty="0" smtClean="0">
                <a:latin typeface="Cambria" pitchFamily="18" charset="0"/>
              </a:rPr>
              <a:t>: </a:t>
            </a:r>
            <a:r>
              <a:rPr lang="el-GR" sz="1400" dirty="0" smtClean="0">
                <a:latin typeface="Cambria" pitchFamily="18" charset="0"/>
              </a:rPr>
              <a:t>Εκδόσεις</a:t>
            </a:r>
            <a:r>
              <a:rPr lang="fr-FR" sz="1400" dirty="0" smtClean="0">
                <a:latin typeface="Cambria" pitchFamily="18" charset="0"/>
              </a:rPr>
              <a:t> Gutenberg.</a:t>
            </a:r>
            <a:endParaRPr lang="el-GR" sz="1400" dirty="0" smtClean="0">
              <a:latin typeface="Cambria" pitchFamily="18" charset="0"/>
            </a:endParaRPr>
          </a:p>
          <a:p>
            <a:pPr>
              <a:buNone/>
            </a:pPr>
            <a:r>
              <a:rPr lang="en-US" sz="1400" dirty="0" smtClean="0">
                <a:latin typeface="Cambria" pitchFamily="18" charset="0"/>
              </a:rPr>
              <a:t>Murphy, K., Theodore, L., </a:t>
            </a:r>
            <a:r>
              <a:rPr lang="en-US" sz="1400" dirty="0" err="1" smtClean="0">
                <a:latin typeface="Cambria" pitchFamily="18" charset="0"/>
              </a:rPr>
              <a:t>Aloiso</a:t>
            </a:r>
            <a:r>
              <a:rPr lang="en-US" sz="1400" dirty="0" smtClean="0">
                <a:latin typeface="Cambria" pitchFamily="18" charset="0"/>
              </a:rPr>
              <a:t>, D., </a:t>
            </a:r>
            <a:r>
              <a:rPr lang="en-US" sz="1400" dirty="0" err="1" smtClean="0">
                <a:latin typeface="Cambria" pitchFamily="18" charset="0"/>
              </a:rPr>
              <a:t>Alric</a:t>
            </a:r>
            <a:r>
              <a:rPr lang="en-US" sz="1400" dirty="0" smtClean="0">
                <a:latin typeface="Cambria" pitchFamily="18" charset="0"/>
              </a:rPr>
              <a:t>-Edwards, J., &amp; Hughes, T. (2007). Interdependent group contingency and mystery motivators to reduce preschool disruptive behavior. </a:t>
            </a:r>
            <a:r>
              <a:rPr lang="en-US" sz="1400" i="1" dirty="0" smtClean="0">
                <a:latin typeface="Cambria" pitchFamily="18" charset="0"/>
              </a:rPr>
              <a:t>Psychology in the Schools, 44</a:t>
            </a:r>
            <a:r>
              <a:rPr lang="en-US" sz="1400" dirty="0" smtClean="0">
                <a:latin typeface="Cambria" pitchFamily="18" charset="0"/>
              </a:rPr>
              <a:t>(1), 53-63.</a:t>
            </a:r>
            <a:endParaRPr lang="en-US" sz="1400" u="sng" dirty="0" smtClean="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401080" cy="582594"/>
          </a:xfrm>
        </p:spPr>
        <p:txBody>
          <a:bodyPr>
            <a:normAutofit/>
          </a:bodyPr>
          <a:lstStyle/>
          <a:p>
            <a:r>
              <a:rPr lang="el-GR" sz="2800" dirty="0" smtClean="0"/>
              <a:t>Εισαγωγή </a:t>
            </a:r>
            <a:endParaRPr lang="el-GR" sz="2800" dirty="0"/>
          </a:p>
        </p:txBody>
      </p:sp>
      <p:sp>
        <p:nvSpPr>
          <p:cNvPr id="7" name="6 - Θέση περιεχομένου"/>
          <p:cNvSpPr>
            <a:spLocks noGrp="1"/>
          </p:cNvSpPr>
          <p:nvPr>
            <p:ph sz="quarter" idx="1"/>
          </p:nvPr>
        </p:nvSpPr>
        <p:spPr>
          <a:xfrm>
            <a:off x="214282" y="1142984"/>
            <a:ext cx="8786874" cy="5429288"/>
          </a:xfrm>
        </p:spPr>
        <p:txBody>
          <a:bodyPr>
            <a:normAutofit fontScale="85000" lnSpcReduction="20000"/>
          </a:bodyPr>
          <a:lstStyle/>
          <a:p>
            <a:pPr>
              <a:buFont typeface="Wingdings" pitchFamily="2" charset="2"/>
              <a:buChar char="v"/>
            </a:pPr>
            <a:r>
              <a:rPr lang="el-GR" dirty="0" smtClean="0"/>
              <a:t>Συμπεριφορά «είναι κάθε πράξη ή αντίδραση του παιδιού, η οποία μπορεί να παρατηρηθεί και να περιγραφεί, καθώς και ο τρόπος που αυτή εκδηλώνεται, µε την οποία δηλώνονται ή υπονοούνται η στάση του και οι διαθέσεις του προς τον εαυτό του ή και το περιβάλλον του» (</a:t>
            </a:r>
            <a:r>
              <a:rPr lang="el-GR" dirty="0" err="1" smtClean="0"/>
              <a:t>Χρηστάκης</a:t>
            </a:r>
            <a:r>
              <a:rPr lang="el-GR" dirty="0" smtClean="0"/>
              <a:t>, 2012: 153). </a:t>
            </a:r>
          </a:p>
          <a:p>
            <a:endParaRPr lang="el-GR" dirty="0" smtClean="0"/>
          </a:p>
          <a:p>
            <a:pPr>
              <a:buFont typeface="Wingdings" pitchFamily="2" charset="2"/>
              <a:buChar char="v"/>
            </a:pPr>
            <a:r>
              <a:rPr lang="el-GR" dirty="0" smtClean="0"/>
              <a:t>Τα πιο συνηθισμένα στοιχεία που λαμβάνονται υπόψη για να χαρακτηριστεί μια συμπεριφορά ως αποδεκτή ή ως προβληματική στο σχολικό πλαίσιο είναι: </a:t>
            </a:r>
          </a:p>
          <a:p>
            <a:pPr>
              <a:buFont typeface="Wingdings" pitchFamily="2" charset="2"/>
              <a:buChar char="§"/>
            </a:pPr>
            <a:r>
              <a:rPr lang="el-GR" dirty="0" smtClean="0"/>
              <a:t>οι αξίες, οι αρχές και οι κανόνες αναφοράς της συγκεκριμένης κοινωνίας, </a:t>
            </a:r>
          </a:p>
          <a:p>
            <a:pPr>
              <a:buFont typeface="Wingdings" pitchFamily="2" charset="2"/>
              <a:buChar char="§"/>
            </a:pPr>
            <a:r>
              <a:rPr lang="el-GR" dirty="0" smtClean="0"/>
              <a:t>οι συνθήκες κάτω από τις οποίες εκδηλώνεται η συμπεριφορά, </a:t>
            </a:r>
          </a:p>
          <a:p>
            <a:pPr>
              <a:buFont typeface="Wingdings" pitchFamily="2" charset="2"/>
              <a:buChar char="§"/>
            </a:pPr>
            <a:r>
              <a:rPr lang="el-GR" dirty="0" smtClean="0"/>
              <a:t>το αναπτυξιακό επίπεδο και τα χαρακτηριστικά του μαθητή, </a:t>
            </a:r>
          </a:p>
          <a:p>
            <a:pPr>
              <a:buFont typeface="Wingdings" pitchFamily="2" charset="2"/>
              <a:buChar char="§"/>
            </a:pPr>
            <a:r>
              <a:rPr lang="el-GR" dirty="0" smtClean="0"/>
              <a:t>οι επιπτώσεις της συμπεριφοράς για τον ίδιο το μαθητή και το περιβάλλον του, και </a:t>
            </a:r>
          </a:p>
          <a:p>
            <a:pPr>
              <a:buFont typeface="Wingdings" pitchFamily="2" charset="2"/>
              <a:buChar char="§"/>
            </a:pPr>
            <a:r>
              <a:rPr lang="el-GR" dirty="0" smtClean="0"/>
              <a:t>η συχνότητα και η ένταση με την οποία εμφανίζεται (</a:t>
            </a:r>
            <a:r>
              <a:rPr lang="el-GR" dirty="0" err="1" smtClean="0"/>
              <a:t>Κουτσοθανάση</a:t>
            </a:r>
            <a:r>
              <a:rPr lang="el-GR" dirty="0" smtClean="0"/>
              <a:t>, 2010).</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85728"/>
            <a:ext cx="8929718" cy="6572272"/>
          </a:xfrm>
        </p:spPr>
        <p:txBody>
          <a:bodyPr>
            <a:normAutofit fontScale="92500" lnSpcReduction="10000"/>
          </a:bodyPr>
          <a:lstStyle/>
          <a:p>
            <a:pPr>
              <a:buNone/>
            </a:pPr>
            <a:r>
              <a:rPr lang="en-US" sz="1400" dirty="0" smtClean="0">
                <a:latin typeface="Cambria" pitchFamily="18" charset="0"/>
              </a:rPr>
              <a:t>Ohio PBIS Workgroup IV. (2014). Effective Classroom Practices within a PBIS Framework. Ohio PBIS Network. Retrieved on 2  January 2015, from: http://sst3pbisleadershipnetwork.weebly.com/uploads/2/7/3/2/27328863/effective_classroom_practices_within_pbis_9.25.14_-_word.pdf</a:t>
            </a:r>
            <a:endParaRPr lang="el-GR" sz="1400" b="1" dirty="0" smtClean="0">
              <a:latin typeface="Cambria" pitchFamily="18" charset="0"/>
            </a:endParaRPr>
          </a:p>
          <a:p>
            <a:pPr>
              <a:buNone/>
            </a:pPr>
            <a:r>
              <a:rPr lang="el-GR" sz="1400" dirty="0" err="1" smtClean="0">
                <a:latin typeface="Cambria" pitchFamily="18" charset="0"/>
              </a:rPr>
              <a:t>Παντελιάδου</a:t>
            </a:r>
            <a:r>
              <a:rPr lang="el-GR" sz="1400" dirty="0" smtClean="0">
                <a:latin typeface="Cambria" pitchFamily="18" charset="0"/>
              </a:rPr>
              <a:t>, Σ. (2008). Διαφοροποιημένη διδασκαλία. Στο Σ. </a:t>
            </a:r>
            <a:r>
              <a:rPr lang="el-GR" sz="1400" dirty="0" err="1" smtClean="0">
                <a:latin typeface="Cambria" pitchFamily="18" charset="0"/>
              </a:rPr>
              <a:t>Παντελιάδου</a:t>
            </a:r>
            <a:r>
              <a:rPr lang="el-GR" sz="1400" dirty="0" smtClean="0">
                <a:latin typeface="Cambria" pitchFamily="18" charset="0"/>
              </a:rPr>
              <a:t> &amp; Φ. Αντωνίου (</a:t>
            </a:r>
            <a:r>
              <a:rPr lang="el-GR" sz="1400" dirty="0" err="1" smtClean="0">
                <a:latin typeface="Cambria" pitchFamily="18" charset="0"/>
              </a:rPr>
              <a:t>Επιμ</a:t>
            </a:r>
            <a:r>
              <a:rPr lang="el-GR" sz="1400" dirty="0" smtClean="0">
                <a:latin typeface="Cambria" pitchFamily="18" charset="0"/>
              </a:rPr>
              <a:t>.), </a:t>
            </a:r>
            <a:r>
              <a:rPr lang="el-GR" sz="1400" i="1" dirty="0" smtClean="0">
                <a:latin typeface="Cambria" pitchFamily="18" charset="0"/>
              </a:rPr>
              <a:t>Διδακτικές προσεγγίσεις και πρακτικές για μαθητές με μαθησιακές δυσκολίες (σ. 7-17)</a:t>
            </a:r>
            <a:r>
              <a:rPr lang="el-GR" sz="1400" dirty="0" smtClean="0">
                <a:latin typeface="Cambria" pitchFamily="18" charset="0"/>
              </a:rPr>
              <a:t>. Βόλος: Πανεπιστήμιο Θεσσαλίας. </a:t>
            </a:r>
            <a:endParaRPr lang="en-US" sz="1400" dirty="0" smtClean="0">
              <a:latin typeface="Cambria" pitchFamily="18" charset="0"/>
            </a:endParaRPr>
          </a:p>
          <a:p>
            <a:pPr>
              <a:buNone/>
            </a:pPr>
            <a:r>
              <a:rPr lang="el-GR" sz="1400" dirty="0" err="1" smtClean="0">
                <a:latin typeface="Cambria" pitchFamily="18" charset="0"/>
              </a:rPr>
              <a:t>Πολυχρονοπούλου</a:t>
            </a:r>
            <a:r>
              <a:rPr lang="el-GR" sz="1400" dirty="0" smtClean="0">
                <a:latin typeface="Cambria" pitchFamily="18" charset="0"/>
              </a:rPr>
              <a:t>, Στ. (2004). </a:t>
            </a:r>
            <a:r>
              <a:rPr lang="el-GR" sz="1400" i="1" dirty="0" smtClean="0">
                <a:latin typeface="Cambria" pitchFamily="18" charset="0"/>
              </a:rPr>
              <a:t>Συνεργασία μεταξύ σχολείου και οικογένειας παιδιών με διαταραχές όρασης: Προβλήματα και μέθοδοι αντιμετώπισής τους</a:t>
            </a:r>
            <a:r>
              <a:rPr lang="el-GR" sz="1400" dirty="0" smtClean="0">
                <a:latin typeface="Cambria" pitchFamily="18" charset="0"/>
              </a:rPr>
              <a:t>, </a:t>
            </a:r>
            <a:r>
              <a:rPr lang="el-GR" sz="1400" i="1" dirty="0" smtClean="0">
                <a:latin typeface="Cambria" pitchFamily="18" charset="0"/>
              </a:rPr>
              <a:t>Εκπαίδευση και Επιστήμη</a:t>
            </a:r>
            <a:r>
              <a:rPr lang="el-GR" sz="1400" dirty="0" smtClean="0">
                <a:latin typeface="Cambria" pitchFamily="18" charset="0"/>
              </a:rPr>
              <a:t>. Ανακτήθηκε στις 5 Απριλίου 2015, από: </a:t>
            </a:r>
            <a:r>
              <a:rPr lang="en-GB" sz="1400" i="1" dirty="0" smtClean="0">
                <a:latin typeface="Cambria" pitchFamily="18" charset="0"/>
              </a:rPr>
              <a:t>http</a:t>
            </a:r>
            <a:r>
              <a:rPr lang="el-GR" sz="1400" i="1" dirty="0" smtClean="0">
                <a:latin typeface="Cambria" pitchFamily="18" charset="0"/>
              </a:rPr>
              <a:t>//:</a:t>
            </a:r>
            <a:r>
              <a:rPr lang="en-GB" sz="1400" u="sng" dirty="0" smtClean="0">
                <a:latin typeface="Cambria" pitchFamily="18" charset="0"/>
              </a:rPr>
              <a:t>www</a:t>
            </a:r>
            <a:r>
              <a:rPr lang="el-GR" sz="1400" u="sng" dirty="0" smtClean="0">
                <a:latin typeface="Cambria" pitchFamily="18" charset="0"/>
              </a:rPr>
              <a:t>.</a:t>
            </a:r>
            <a:r>
              <a:rPr lang="en-GB" sz="1400" u="sng" dirty="0" smtClean="0">
                <a:latin typeface="Cambria" pitchFamily="18" charset="0"/>
              </a:rPr>
              <a:t>cc</a:t>
            </a:r>
            <a:r>
              <a:rPr lang="el-GR" sz="1400" u="sng" dirty="0" smtClean="0">
                <a:latin typeface="Cambria" pitchFamily="18" charset="0"/>
              </a:rPr>
              <a:t>.</a:t>
            </a:r>
            <a:r>
              <a:rPr lang="en-GB" sz="1400" u="sng" dirty="0" err="1" smtClean="0">
                <a:latin typeface="Cambria" pitchFamily="18" charset="0"/>
              </a:rPr>
              <a:t>uoa</a:t>
            </a:r>
            <a:r>
              <a:rPr lang="el-GR" sz="1400" u="sng" dirty="0" smtClean="0">
                <a:latin typeface="Cambria" pitchFamily="18" charset="0"/>
              </a:rPr>
              <a:t>.</a:t>
            </a:r>
            <a:r>
              <a:rPr lang="en-GB" sz="1400" u="sng" dirty="0" err="1" smtClean="0">
                <a:latin typeface="Cambria" pitchFamily="18" charset="0"/>
              </a:rPr>
              <a:t>gr</a:t>
            </a:r>
            <a:r>
              <a:rPr lang="el-GR" sz="1400" u="sng" dirty="0" smtClean="0">
                <a:latin typeface="Cambria" pitchFamily="18" charset="0"/>
              </a:rPr>
              <a:t>./</a:t>
            </a:r>
            <a:r>
              <a:rPr lang="en-GB" sz="1400" u="sng" dirty="0" err="1" smtClean="0">
                <a:latin typeface="Cambria" pitchFamily="18" charset="0"/>
              </a:rPr>
              <a:t>ptde</a:t>
            </a:r>
            <a:r>
              <a:rPr lang="el-GR" sz="1400" u="sng" dirty="0" smtClean="0">
                <a:latin typeface="Cambria" pitchFamily="18" charset="0"/>
              </a:rPr>
              <a:t>/</a:t>
            </a:r>
            <a:r>
              <a:rPr lang="en-GB" sz="1400" u="sng" dirty="0" err="1" smtClean="0">
                <a:latin typeface="Cambria" pitchFamily="18" charset="0"/>
              </a:rPr>
              <a:t>jouranl</a:t>
            </a:r>
            <a:r>
              <a:rPr lang="el-GR" sz="1400" u="sng" dirty="0" smtClean="0">
                <a:latin typeface="Cambria" pitchFamily="18" charset="0"/>
              </a:rPr>
              <a:t>/</a:t>
            </a:r>
            <a:r>
              <a:rPr lang="en-GB" sz="1400" u="sng" dirty="0" err="1" smtClean="0">
                <a:latin typeface="Cambria" pitchFamily="18" charset="0"/>
              </a:rPr>
              <a:t>greek</a:t>
            </a:r>
            <a:r>
              <a:rPr lang="el-GR" sz="1400" u="sng" dirty="0" smtClean="0">
                <a:latin typeface="Cambria" pitchFamily="18" charset="0"/>
              </a:rPr>
              <a:t>/</a:t>
            </a:r>
            <a:r>
              <a:rPr lang="en-GB" sz="1400" u="sng" dirty="0" smtClean="0">
                <a:latin typeface="Cambria" pitchFamily="18" charset="0"/>
              </a:rPr>
              <a:t>ISSUE</a:t>
            </a:r>
            <a:r>
              <a:rPr lang="el-GR" sz="1400" i="1" dirty="0" smtClean="0">
                <a:latin typeface="Cambria" pitchFamily="18" charset="0"/>
              </a:rPr>
              <a:t>1/</a:t>
            </a:r>
            <a:r>
              <a:rPr lang="en-GB" sz="1400" i="1" dirty="0" smtClean="0">
                <a:latin typeface="Cambria" pitchFamily="18" charset="0"/>
              </a:rPr>
              <a:t>html</a:t>
            </a:r>
            <a:r>
              <a:rPr lang="el-GR" sz="1400" i="1" dirty="0" smtClean="0">
                <a:latin typeface="Cambria" pitchFamily="18" charset="0"/>
              </a:rPr>
              <a:t>/</a:t>
            </a:r>
            <a:r>
              <a:rPr lang="en-GB" sz="1400" i="1" dirty="0" err="1" smtClean="0">
                <a:latin typeface="Cambria" pitchFamily="18" charset="0"/>
              </a:rPr>
              <a:t>polychronopoulou</a:t>
            </a:r>
            <a:r>
              <a:rPr lang="el-GR" sz="1400" i="1" dirty="0" smtClean="0">
                <a:latin typeface="Cambria" pitchFamily="18" charset="0"/>
              </a:rPr>
              <a:t>.</a:t>
            </a:r>
            <a:r>
              <a:rPr lang="en-GB" sz="1400" i="1" dirty="0" smtClean="0">
                <a:latin typeface="Cambria" pitchFamily="18" charset="0"/>
              </a:rPr>
              <a:t>html</a:t>
            </a:r>
            <a:r>
              <a:rPr lang="el-GR" sz="1400" i="1" dirty="0" smtClean="0">
                <a:latin typeface="Cambria" pitchFamily="18" charset="0"/>
              </a:rPr>
              <a:t>.</a:t>
            </a:r>
            <a:r>
              <a:rPr lang="el-GR" sz="1400" dirty="0" smtClean="0">
                <a:latin typeface="Cambria" pitchFamily="18" charset="0"/>
              </a:rPr>
              <a:t>  </a:t>
            </a:r>
          </a:p>
          <a:p>
            <a:pPr>
              <a:buNone/>
            </a:pPr>
            <a:r>
              <a:rPr lang="en-US" sz="1400" dirty="0" smtClean="0">
                <a:latin typeface="Cambria" pitchFamily="18" charset="0"/>
              </a:rPr>
              <a:t>Scott, T. M., Park, K. L., Swain-</a:t>
            </a:r>
            <a:r>
              <a:rPr lang="en-US" sz="1400" dirty="0" err="1" smtClean="0">
                <a:latin typeface="Cambria" pitchFamily="18" charset="0"/>
              </a:rPr>
              <a:t>Bradway</a:t>
            </a:r>
            <a:r>
              <a:rPr lang="en-US" sz="1400" dirty="0" smtClean="0">
                <a:latin typeface="Cambria" pitchFamily="18" charset="0"/>
              </a:rPr>
              <a:t>, J., &amp; Landers, E. (2007). Positive behavior support in the classroom: Facilitating behaviorally inclusive learning environments. </a:t>
            </a:r>
            <a:r>
              <a:rPr lang="en-US" sz="1400" i="1" dirty="0" smtClean="0">
                <a:latin typeface="Cambria" pitchFamily="18" charset="0"/>
              </a:rPr>
              <a:t>International Journal of Behavioral Consultation and Therapy</a:t>
            </a:r>
            <a:r>
              <a:rPr lang="en-US" sz="1400" dirty="0" smtClean="0">
                <a:latin typeface="Cambria" pitchFamily="18" charset="0"/>
              </a:rPr>
              <a:t>, </a:t>
            </a:r>
            <a:r>
              <a:rPr lang="en-US" sz="1400" i="1" dirty="0" smtClean="0">
                <a:latin typeface="Cambria" pitchFamily="18" charset="0"/>
              </a:rPr>
              <a:t>3</a:t>
            </a:r>
            <a:r>
              <a:rPr lang="en-US" sz="1400" dirty="0" smtClean="0">
                <a:latin typeface="Cambria" pitchFamily="18" charset="0"/>
              </a:rPr>
              <a:t>(2), 223.</a:t>
            </a:r>
            <a:endParaRPr lang="el-GR" sz="1400" dirty="0" smtClean="0">
              <a:latin typeface="Cambria" pitchFamily="18" charset="0"/>
            </a:endParaRPr>
          </a:p>
          <a:p>
            <a:pPr>
              <a:buNone/>
            </a:pPr>
            <a:r>
              <a:rPr lang="en-US" sz="1400" dirty="0" err="1" smtClean="0">
                <a:latin typeface="Cambria" pitchFamily="18" charset="0"/>
              </a:rPr>
              <a:t>Simonsen</a:t>
            </a:r>
            <a:r>
              <a:rPr lang="en-US" sz="1400" dirty="0" smtClean="0">
                <a:latin typeface="Cambria" pitchFamily="18" charset="0"/>
              </a:rPr>
              <a:t>, B., Fairbanks, S., </a:t>
            </a:r>
            <a:r>
              <a:rPr lang="en-US" sz="1400" dirty="0" err="1" smtClean="0">
                <a:latin typeface="Cambria" pitchFamily="18" charset="0"/>
              </a:rPr>
              <a:t>Briesch</a:t>
            </a:r>
            <a:r>
              <a:rPr lang="en-US" sz="1400" dirty="0" smtClean="0">
                <a:latin typeface="Cambria" pitchFamily="18" charset="0"/>
              </a:rPr>
              <a:t>, A., Myers, D., &amp; </a:t>
            </a:r>
            <a:r>
              <a:rPr lang="en-US" sz="1400" dirty="0" err="1" smtClean="0">
                <a:latin typeface="Cambria" pitchFamily="18" charset="0"/>
              </a:rPr>
              <a:t>Sugai</a:t>
            </a:r>
            <a:r>
              <a:rPr lang="en-US" sz="1400" dirty="0" smtClean="0">
                <a:latin typeface="Cambria" pitchFamily="18" charset="0"/>
              </a:rPr>
              <a:t>, G. (2008). Evidence-based practices in classroom management: Considerations for research to practice. </a:t>
            </a:r>
            <a:r>
              <a:rPr lang="en-US" sz="1400" i="1" dirty="0" smtClean="0">
                <a:latin typeface="Cambria" pitchFamily="18" charset="0"/>
              </a:rPr>
              <a:t>Education and Treatment of Children</a:t>
            </a:r>
            <a:r>
              <a:rPr lang="en-US" sz="1400" dirty="0" smtClean="0">
                <a:latin typeface="Cambria" pitchFamily="18" charset="0"/>
              </a:rPr>
              <a:t>, </a:t>
            </a:r>
            <a:r>
              <a:rPr lang="en-US" sz="1400" i="1" dirty="0" smtClean="0">
                <a:latin typeface="Cambria" pitchFamily="18" charset="0"/>
              </a:rPr>
              <a:t>31</a:t>
            </a:r>
            <a:r>
              <a:rPr lang="en-US" sz="1400" dirty="0" smtClean="0">
                <a:latin typeface="Cambria" pitchFamily="18" charset="0"/>
              </a:rPr>
              <a:t>(3), 351-380.</a:t>
            </a:r>
          </a:p>
          <a:p>
            <a:pPr>
              <a:buNone/>
            </a:pPr>
            <a:r>
              <a:rPr lang="en-US" sz="1400" dirty="0" smtClean="0">
                <a:latin typeface="Cambria" pitchFamily="18" charset="0"/>
              </a:rPr>
              <a:t>Simpson, R. L. (1990). </a:t>
            </a:r>
            <a:r>
              <a:rPr lang="en-US" sz="1400" i="1" dirty="0" smtClean="0">
                <a:latin typeface="Cambria" pitchFamily="18" charset="0"/>
              </a:rPr>
              <a:t>Conferencing parents of exceptional children</a:t>
            </a:r>
            <a:r>
              <a:rPr lang="en-US" sz="1400" dirty="0" smtClean="0">
                <a:latin typeface="Cambria" pitchFamily="18" charset="0"/>
              </a:rPr>
              <a:t> (2</a:t>
            </a:r>
            <a:r>
              <a:rPr lang="en-US" sz="1400" baseline="30000" dirty="0" smtClean="0">
                <a:latin typeface="Cambria" pitchFamily="18" charset="0"/>
              </a:rPr>
              <a:t>nd</a:t>
            </a:r>
            <a:r>
              <a:rPr lang="en-US" sz="1400" dirty="0" smtClean="0">
                <a:latin typeface="Cambria" pitchFamily="18" charset="0"/>
              </a:rPr>
              <a:t> ed.). </a:t>
            </a:r>
            <a:r>
              <a:rPr lang="el-GR" sz="1400" dirty="0" err="1" smtClean="0">
                <a:latin typeface="Cambria" pitchFamily="18" charset="0"/>
              </a:rPr>
              <a:t>Austin</a:t>
            </a:r>
            <a:r>
              <a:rPr lang="el-GR" sz="1400" dirty="0" smtClean="0">
                <a:latin typeface="Cambria" pitchFamily="18" charset="0"/>
              </a:rPr>
              <a:t>, TX: </a:t>
            </a:r>
            <a:r>
              <a:rPr lang="el-GR" sz="1400" dirty="0" err="1" smtClean="0">
                <a:latin typeface="Cambria" pitchFamily="18" charset="0"/>
              </a:rPr>
              <a:t>Pro</a:t>
            </a:r>
            <a:r>
              <a:rPr lang="el-GR" sz="1400" dirty="0" smtClean="0">
                <a:latin typeface="Cambria" pitchFamily="18" charset="0"/>
              </a:rPr>
              <a:t>-</a:t>
            </a:r>
            <a:r>
              <a:rPr lang="el-GR" sz="1400" dirty="0" err="1" smtClean="0">
                <a:latin typeface="Cambria" pitchFamily="18" charset="0"/>
              </a:rPr>
              <a:t>Ed</a:t>
            </a:r>
            <a:r>
              <a:rPr lang="el-GR" sz="1400" dirty="0" smtClean="0">
                <a:latin typeface="Cambria" pitchFamily="18" charset="0"/>
              </a:rPr>
              <a:t>. </a:t>
            </a:r>
            <a:endParaRPr lang="en-US" sz="1400" dirty="0" smtClean="0">
              <a:latin typeface="Cambria" pitchFamily="18" charset="0"/>
            </a:endParaRPr>
          </a:p>
          <a:p>
            <a:pPr>
              <a:buNone/>
            </a:pPr>
            <a:r>
              <a:rPr lang="en-US" sz="1400" dirty="0" smtClean="0">
                <a:latin typeface="Cambria" pitchFamily="18" charset="0"/>
              </a:rPr>
              <a:t>Skinner, C. H., Smith, E. S., &amp; McLean, J. E. (1994). The effects on intertribal interval duration on sight-word learning rates of children with behavioral disorders. </a:t>
            </a:r>
            <a:r>
              <a:rPr lang="en-US" sz="1400" i="1" dirty="0" smtClean="0">
                <a:latin typeface="Cambria" pitchFamily="18" charset="0"/>
              </a:rPr>
              <a:t>Behavioral Disorders, 19</a:t>
            </a:r>
            <a:r>
              <a:rPr lang="en-US" sz="1400" dirty="0" smtClean="0">
                <a:latin typeface="Cambria" pitchFamily="18" charset="0"/>
              </a:rPr>
              <a:t>, 98-107. </a:t>
            </a:r>
          </a:p>
          <a:p>
            <a:pPr>
              <a:buNone/>
            </a:pPr>
            <a:r>
              <a:rPr lang="en-US" sz="1400" dirty="0" err="1" smtClean="0">
                <a:latin typeface="Cambria" pitchFamily="18" charset="0"/>
              </a:rPr>
              <a:t>Soodak</a:t>
            </a:r>
            <a:r>
              <a:rPr lang="en-US" sz="1400" dirty="0" smtClean="0">
                <a:latin typeface="Cambria" pitchFamily="18" charset="0"/>
              </a:rPr>
              <a:t>, L. C. (2003). Classroom management in inclusive settings. </a:t>
            </a:r>
            <a:r>
              <a:rPr lang="el-GR" sz="1400" i="1" dirty="0" err="1" smtClean="0">
                <a:latin typeface="Cambria" pitchFamily="18" charset="0"/>
              </a:rPr>
              <a:t>Theory</a:t>
            </a:r>
            <a:r>
              <a:rPr lang="el-GR" sz="1400" i="1" dirty="0" smtClean="0">
                <a:latin typeface="Cambria" pitchFamily="18" charset="0"/>
              </a:rPr>
              <a:t> </a:t>
            </a:r>
            <a:r>
              <a:rPr lang="en-US" sz="1400" i="1" dirty="0" smtClean="0">
                <a:latin typeface="Cambria" pitchFamily="18" charset="0"/>
              </a:rPr>
              <a:t> </a:t>
            </a:r>
            <a:r>
              <a:rPr lang="el-GR" sz="1400" i="1" dirty="0" err="1" smtClean="0">
                <a:latin typeface="Cambria" pitchFamily="18" charset="0"/>
              </a:rPr>
              <a:t>into</a:t>
            </a:r>
            <a:r>
              <a:rPr lang="el-GR" sz="1400" i="1" dirty="0" smtClean="0">
                <a:latin typeface="Cambria" pitchFamily="18" charset="0"/>
              </a:rPr>
              <a:t> </a:t>
            </a:r>
            <a:r>
              <a:rPr lang="el-GR" sz="1400" i="1" dirty="0" err="1" smtClean="0">
                <a:latin typeface="Cambria" pitchFamily="18" charset="0"/>
              </a:rPr>
              <a:t>practice</a:t>
            </a:r>
            <a:r>
              <a:rPr lang="el-GR" sz="1400" dirty="0" smtClean="0">
                <a:latin typeface="Cambria" pitchFamily="18" charset="0"/>
              </a:rPr>
              <a:t>, </a:t>
            </a:r>
            <a:r>
              <a:rPr lang="el-GR" sz="1400" i="1" dirty="0" smtClean="0">
                <a:latin typeface="Cambria" pitchFamily="18" charset="0"/>
              </a:rPr>
              <a:t>42</a:t>
            </a:r>
            <a:r>
              <a:rPr lang="el-GR" sz="1400" dirty="0" smtClean="0">
                <a:latin typeface="Cambria" pitchFamily="18" charset="0"/>
              </a:rPr>
              <a:t>(4), 327-333.</a:t>
            </a:r>
            <a:endParaRPr lang="en-US" sz="1400" dirty="0" smtClean="0">
              <a:latin typeface="Cambria" pitchFamily="18" charset="0"/>
            </a:endParaRPr>
          </a:p>
          <a:p>
            <a:pPr>
              <a:buNone/>
            </a:pPr>
            <a:r>
              <a:rPr lang="en-US" sz="1400" dirty="0" err="1" smtClean="0">
                <a:latin typeface="Cambria" pitchFamily="18" charset="0"/>
              </a:rPr>
              <a:t>Sprick</a:t>
            </a:r>
            <a:r>
              <a:rPr lang="en-US" sz="1400" dirty="0" smtClean="0">
                <a:latin typeface="Cambria" pitchFamily="18" charset="0"/>
              </a:rPr>
              <a:t>, R., Knight, J., </a:t>
            </a:r>
            <a:r>
              <a:rPr lang="en-US" sz="1400" dirty="0" err="1" smtClean="0">
                <a:latin typeface="Cambria" pitchFamily="18" charset="0"/>
              </a:rPr>
              <a:t>Reinke</a:t>
            </a:r>
            <a:r>
              <a:rPr lang="en-US" sz="1400" dirty="0" smtClean="0">
                <a:latin typeface="Cambria" pitchFamily="18" charset="0"/>
              </a:rPr>
              <a:t>, W. &amp; </a:t>
            </a:r>
            <a:r>
              <a:rPr lang="en-US" sz="1400" dirty="0" err="1" smtClean="0">
                <a:latin typeface="Cambria" pitchFamily="18" charset="0"/>
              </a:rPr>
              <a:t>McKale</a:t>
            </a:r>
            <a:r>
              <a:rPr lang="en-US" sz="1400" dirty="0" smtClean="0">
                <a:latin typeface="Cambria" pitchFamily="18" charset="0"/>
              </a:rPr>
              <a:t>, T. (2006). </a:t>
            </a:r>
            <a:r>
              <a:rPr lang="en-US" sz="1400" i="1" dirty="0" smtClean="0">
                <a:latin typeface="Cambria" pitchFamily="18" charset="0"/>
              </a:rPr>
              <a:t>Coaching classroom management: Strategies and tools for administrators and coaches. </a:t>
            </a:r>
            <a:r>
              <a:rPr lang="en-US" sz="1400" dirty="0" smtClean="0">
                <a:latin typeface="Cambria" pitchFamily="18" charset="0"/>
              </a:rPr>
              <a:t>Eugene, OR: Pacific Northwest Publishing. </a:t>
            </a:r>
          </a:p>
          <a:p>
            <a:pPr>
              <a:buNone/>
            </a:pPr>
            <a:r>
              <a:rPr lang="en-US" sz="1400" dirty="0" smtClean="0">
                <a:latin typeface="Cambria" pitchFamily="18" charset="0"/>
              </a:rPr>
              <a:t>Stage, S. A. &amp; Quiroz, D. R. (1997) A meta-analysis of interventions to decrease disruptive classroom behavior in public education settings. </a:t>
            </a:r>
            <a:r>
              <a:rPr lang="en-US" sz="1400" i="1" dirty="0" smtClean="0">
                <a:latin typeface="Cambria" pitchFamily="18" charset="0"/>
              </a:rPr>
              <a:t>School Psychology Review</a:t>
            </a:r>
            <a:r>
              <a:rPr lang="el-GR" sz="1400" i="1" dirty="0" smtClean="0">
                <a:latin typeface="Cambria" pitchFamily="18" charset="0"/>
              </a:rPr>
              <a:t>, 26</a:t>
            </a:r>
            <a:r>
              <a:rPr lang="el-GR" sz="1400" dirty="0" smtClean="0">
                <a:latin typeface="Cambria" pitchFamily="18" charset="0"/>
              </a:rPr>
              <a:t>(3), 333- 368.</a:t>
            </a:r>
          </a:p>
          <a:p>
            <a:pPr>
              <a:buNone/>
            </a:pPr>
            <a:r>
              <a:rPr lang="en-US" sz="1400" dirty="0" smtClean="0">
                <a:latin typeface="Cambria" pitchFamily="18" charset="0"/>
              </a:rPr>
              <a:t>Sutherland, K. S., Adler, N., &amp; Gunter P. L. (2003). The effect of varying rates of opportunities to respond on academic request on the classroom behavior of students with EBD. </a:t>
            </a:r>
            <a:r>
              <a:rPr lang="en-US" sz="1400" i="1" dirty="0" smtClean="0">
                <a:latin typeface="Cambria" pitchFamily="18" charset="0"/>
              </a:rPr>
              <a:t>Journal of Emotional and Behavioral Disorders (11), </a:t>
            </a:r>
            <a:r>
              <a:rPr lang="en-US" sz="1400" dirty="0" smtClean="0">
                <a:latin typeface="Cambria" pitchFamily="18" charset="0"/>
              </a:rPr>
              <a:t>239-248. </a:t>
            </a:r>
          </a:p>
          <a:p>
            <a:pPr>
              <a:buNone/>
            </a:pPr>
            <a:r>
              <a:rPr lang="el-GR" sz="1400" dirty="0" err="1" smtClean="0">
                <a:latin typeface="Cambria" pitchFamily="18" charset="0"/>
              </a:rPr>
              <a:t>Τσιμπιδάκη</a:t>
            </a:r>
            <a:r>
              <a:rPr lang="el-GR" sz="1400" dirty="0" smtClean="0">
                <a:latin typeface="Cambria" pitchFamily="18" charset="0"/>
              </a:rPr>
              <a:t>, Α. (2008). </a:t>
            </a:r>
            <a:r>
              <a:rPr lang="el-GR" sz="1400" i="1" dirty="0" smtClean="0">
                <a:latin typeface="Cambria" pitchFamily="18" charset="0"/>
              </a:rPr>
              <a:t>Οικογένεια με παιδί με ειδικές εκπαιδευτικές ανάγκες και σχολείο: Προς μία σχέση συνεργασίας</a:t>
            </a:r>
            <a:r>
              <a:rPr lang="el-GR" sz="1400" dirty="0" smtClean="0">
                <a:latin typeface="Cambria" pitchFamily="18" charset="0"/>
              </a:rPr>
              <a:t>, Ήριννα, 2, 97-113.</a:t>
            </a:r>
            <a:endParaRPr lang="en-US" sz="1400" dirty="0" smtClean="0">
              <a:latin typeface="Cambria" pitchFamily="18" charset="0"/>
            </a:endParaRPr>
          </a:p>
          <a:p>
            <a:pPr>
              <a:buNone/>
            </a:pPr>
            <a:r>
              <a:rPr lang="el-GR" sz="1400" dirty="0" err="1" smtClean="0">
                <a:latin typeface="Cambria" pitchFamily="18" charset="0"/>
              </a:rPr>
              <a:t>Χρηστάκης</a:t>
            </a:r>
            <a:r>
              <a:rPr lang="el-GR" sz="1400" dirty="0" smtClean="0">
                <a:latin typeface="Cambria" pitchFamily="18" charset="0"/>
              </a:rPr>
              <a:t>, Κ. (2012). </a:t>
            </a:r>
            <a:r>
              <a:rPr lang="el-GR" sz="1400" i="1" dirty="0" smtClean="0">
                <a:latin typeface="Cambria" pitchFamily="18" charset="0"/>
              </a:rPr>
              <a:t>Το παιδί και ο έφηβος στην Οικογένεια και στο Σχολείο</a:t>
            </a:r>
            <a:r>
              <a:rPr lang="el-GR" sz="1400" dirty="0" smtClean="0">
                <a:latin typeface="Cambria" pitchFamily="18" charset="0"/>
              </a:rPr>
              <a:t>. Αθήνα: Γρηγόρης.</a:t>
            </a:r>
            <a:endParaRPr lang="en-US" sz="1400" dirty="0" smtClean="0">
              <a:latin typeface="Cambria" pitchFamily="18" charset="0"/>
            </a:endParaRPr>
          </a:p>
          <a:p>
            <a:pPr>
              <a:buNone/>
            </a:pPr>
            <a:r>
              <a:rPr lang="en-US" sz="1400" dirty="0" err="1" smtClean="0">
                <a:latin typeface="Cambria" pitchFamily="18" charset="0"/>
              </a:rPr>
              <a:t>Zarkowska</a:t>
            </a:r>
            <a:r>
              <a:rPr lang="en-US" sz="1400" dirty="0" smtClean="0">
                <a:latin typeface="Cambria" pitchFamily="18" charset="0"/>
              </a:rPr>
              <a:t>, E., &amp; Clements, J. (1994). </a:t>
            </a:r>
            <a:r>
              <a:rPr lang="en-US" sz="1400" i="1" dirty="0" smtClean="0">
                <a:latin typeface="Cambria" pitchFamily="18" charset="0"/>
              </a:rPr>
              <a:t>Problem </a:t>
            </a:r>
            <a:r>
              <a:rPr lang="en-US" sz="1400" i="1" dirty="0" err="1" smtClean="0">
                <a:latin typeface="Cambria" pitchFamily="18" charset="0"/>
              </a:rPr>
              <a:t>behaviour</a:t>
            </a:r>
            <a:r>
              <a:rPr lang="en-US" sz="1400" i="1" dirty="0" smtClean="0">
                <a:latin typeface="Cambria" pitchFamily="18" charset="0"/>
              </a:rPr>
              <a:t> and people with severe learning disabilities: the STAR approach</a:t>
            </a:r>
            <a:r>
              <a:rPr lang="en-US" sz="1400" dirty="0" smtClean="0">
                <a:latin typeface="Cambria" pitchFamily="18" charset="0"/>
              </a:rPr>
              <a:t>. </a:t>
            </a:r>
            <a:r>
              <a:rPr lang="el-GR" sz="1400" dirty="0" smtClean="0">
                <a:latin typeface="Cambria" pitchFamily="18" charset="0"/>
              </a:rPr>
              <a:t>CRC </a:t>
            </a:r>
            <a:r>
              <a:rPr lang="el-GR" sz="1400" dirty="0" err="1" smtClean="0">
                <a:latin typeface="Cambria" pitchFamily="18" charset="0"/>
              </a:rPr>
              <a:t>Press</a:t>
            </a:r>
            <a:r>
              <a:rPr lang="el-GR" sz="1400" dirty="0" smtClean="0">
                <a:latin typeface="Cambria" pitchFamily="18" charset="0"/>
              </a:rPr>
              <a:t>.</a:t>
            </a:r>
          </a:p>
          <a:p>
            <a:pPr>
              <a:buNone/>
            </a:pPr>
            <a:endParaRPr lang="el-GR" sz="1200" dirty="0" smtClean="0"/>
          </a:p>
          <a:p>
            <a:pPr>
              <a:buNone/>
            </a:pPr>
            <a:endParaRPr lang="el-GR" sz="1200" dirty="0" smtClean="0">
              <a:latin typeface="Cambria" pitchFamily="18" charset="0"/>
            </a:endParaRPr>
          </a:p>
          <a:p>
            <a:pPr>
              <a:buNone/>
            </a:pPr>
            <a:endParaRPr lang="el-GR" sz="1200" dirty="0">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642918"/>
            <a:ext cx="8715436" cy="5376882"/>
          </a:xfrm>
        </p:spPr>
        <p:txBody>
          <a:bodyPr/>
          <a:lstStyle/>
          <a:p>
            <a:pPr>
              <a:buNone/>
            </a:pPr>
            <a:r>
              <a:rPr lang="el-GR" dirty="0" smtClean="0"/>
              <a:t>	</a:t>
            </a:r>
            <a:r>
              <a:rPr lang="el-GR" sz="2200" dirty="0" smtClean="0"/>
              <a:t>Η αποτελεσματική διαχείριση της συμπεριφοράς των μαθητών περιλαμβάνει:</a:t>
            </a:r>
          </a:p>
          <a:p>
            <a:pPr>
              <a:buNone/>
            </a:pPr>
            <a:endParaRPr lang="el-GR" sz="2200" dirty="0" smtClean="0"/>
          </a:p>
          <a:p>
            <a:pPr>
              <a:buFont typeface="Wingdings" pitchFamily="2" charset="2"/>
              <a:buChar char="ü"/>
            </a:pPr>
            <a:r>
              <a:rPr lang="el-GR" sz="2200" dirty="0" smtClean="0"/>
              <a:t>τη θέσπιση κανόνων και </a:t>
            </a:r>
            <a:r>
              <a:rPr lang="el-GR" sz="2200" dirty="0" smtClean="0"/>
              <a:t>διαδικασιών</a:t>
            </a:r>
            <a:r>
              <a:rPr lang="en-US" sz="2200" dirty="0" smtClean="0"/>
              <a:t>,</a:t>
            </a:r>
            <a:endParaRPr lang="el-GR" sz="2200" dirty="0" smtClean="0"/>
          </a:p>
          <a:p>
            <a:pPr>
              <a:buFont typeface="Wingdings" pitchFamily="2" charset="2"/>
              <a:buChar char="ü"/>
            </a:pPr>
            <a:endParaRPr lang="el-GR" sz="2200" dirty="0" smtClean="0"/>
          </a:p>
          <a:p>
            <a:pPr>
              <a:buFont typeface="Wingdings" pitchFamily="2" charset="2"/>
              <a:buChar char="ü"/>
            </a:pPr>
            <a:r>
              <a:rPr lang="el-GR" sz="2200" dirty="0" smtClean="0"/>
              <a:t>τη χρήση ενός εύρους πρακτικών για την επιβράβευση των προσδοκώμενων </a:t>
            </a:r>
            <a:r>
              <a:rPr lang="el-GR" sz="2200" dirty="0" smtClean="0"/>
              <a:t>συμπεριφορών</a:t>
            </a:r>
            <a:r>
              <a:rPr lang="en-US" sz="2200" dirty="0" smtClean="0"/>
              <a:t>,</a:t>
            </a:r>
            <a:endParaRPr lang="el-GR" sz="2200" dirty="0" smtClean="0"/>
          </a:p>
          <a:p>
            <a:pPr>
              <a:buFont typeface="Wingdings" pitchFamily="2" charset="2"/>
              <a:buChar char="ü"/>
            </a:pPr>
            <a:endParaRPr lang="el-GR" sz="2200" dirty="0" smtClean="0"/>
          </a:p>
          <a:p>
            <a:pPr>
              <a:buFont typeface="Wingdings" pitchFamily="2" charset="2"/>
              <a:buChar char="ü"/>
            </a:pPr>
            <a:r>
              <a:rPr lang="el-GR" sz="2200" dirty="0" smtClean="0"/>
              <a:t>τη χρήση ενός εύρους στρατηγικών για την αντιμετώπιση των προβλημάτων </a:t>
            </a:r>
            <a:r>
              <a:rPr lang="el-GR" sz="2200" dirty="0" smtClean="0"/>
              <a:t>συμπεριφοράς</a:t>
            </a:r>
            <a:r>
              <a:rPr lang="en-US" sz="2200" dirty="0" smtClean="0"/>
              <a:t>,</a:t>
            </a:r>
            <a:r>
              <a:rPr lang="el-GR" sz="2200" dirty="0" smtClean="0"/>
              <a:t> </a:t>
            </a:r>
            <a:r>
              <a:rPr lang="el-GR" sz="2200" dirty="0" smtClean="0"/>
              <a:t>όταν αυτά προκύπτουν στο πλαίσιο της τάξης (</a:t>
            </a:r>
            <a:r>
              <a:rPr lang="en-US" sz="2200" dirty="0" err="1" smtClean="0">
                <a:latin typeface="Cambria" pitchFamily="18" charset="0"/>
              </a:rPr>
              <a:t>Simonsen</a:t>
            </a:r>
            <a:r>
              <a:rPr lang="en-US" sz="2200" dirty="0" smtClean="0">
                <a:latin typeface="Cambria" pitchFamily="18" charset="0"/>
              </a:rPr>
              <a:t> et al</a:t>
            </a:r>
            <a:r>
              <a:rPr lang="el-GR" sz="2200" dirty="0" smtClean="0"/>
              <a:t>., 2008</a:t>
            </a:r>
            <a:r>
              <a:rPr lang="el-GR" sz="2200" dirty="0" smtClean="0"/>
              <a:t>)</a:t>
            </a:r>
            <a:r>
              <a:rPr lang="en-US" sz="2200" dirty="0" smtClean="0"/>
              <a:t>.</a:t>
            </a:r>
            <a:endParaRPr lang="el-G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582594"/>
          </a:xfrm>
        </p:spPr>
        <p:txBody>
          <a:bodyPr>
            <a:noAutofit/>
          </a:bodyPr>
          <a:lstStyle/>
          <a:p>
            <a:r>
              <a:rPr lang="el-GR" sz="3200" dirty="0" smtClean="0"/>
              <a:t>Θέσπιση κανόνων και διαδικασιών</a:t>
            </a:r>
            <a:endParaRPr lang="el-GR" sz="3200" dirty="0"/>
          </a:p>
        </p:txBody>
      </p:sp>
      <p:sp>
        <p:nvSpPr>
          <p:cNvPr id="3" name="2 - Θέση περιεχομένου"/>
          <p:cNvSpPr>
            <a:spLocks noGrp="1"/>
          </p:cNvSpPr>
          <p:nvPr>
            <p:ph sz="quarter" idx="1"/>
          </p:nvPr>
        </p:nvSpPr>
        <p:spPr>
          <a:xfrm>
            <a:off x="214282" y="1000108"/>
            <a:ext cx="8929718" cy="5572164"/>
          </a:xfrm>
        </p:spPr>
        <p:txBody>
          <a:bodyPr>
            <a:normAutofit/>
          </a:bodyPr>
          <a:lstStyle/>
          <a:p>
            <a:pPr>
              <a:buNone/>
            </a:pPr>
            <a:r>
              <a:rPr lang="en-US" sz="2200" dirty="0" smtClean="0"/>
              <a:t>    </a:t>
            </a:r>
            <a:r>
              <a:rPr lang="el-GR" sz="2200" dirty="0" smtClean="0"/>
              <a:t>Η </a:t>
            </a:r>
            <a:r>
              <a:rPr lang="el-GR" sz="2200" dirty="0" smtClean="0"/>
              <a:t>θέσπιση κανόνων και διαδικασιών αποτελεί σημαντική διάσταση της διαχείρισης της σχολικής τάξης, καθώς:</a:t>
            </a:r>
          </a:p>
          <a:p>
            <a:pPr>
              <a:buNone/>
            </a:pPr>
            <a:endParaRPr lang="el-GR" sz="2200" dirty="0" smtClean="0"/>
          </a:p>
          <a:p>
            <a:pPr>
              <a:buFont typeface="Arial" pitchFamily="34" charset="0"/>
              <a:buChar char="•"/>
            </a:pPr>
            <a:r>
              <a:rPr lang="el-GR" sz="2200" dirty="0" smtClean="0"/>
              <a:t>μεταδίδει </a:t>
            </a:r>
            <a:r>
              <a:rPr lang="el-GR" sz="2200" dirty="0" smtClean="0"/>
              <a:t>στους μαθητές τις προσδοκίες του εκπαιδευτικού για τη συμπεριφορά τους(</a:t>
            </a:r>
            <a:r>
              <a:rPr lang="en-US" sz="2200" dirty="0" err="1" smtClean="0">
                <a:latin typeface="Cambria" pitchFamily="18" charset="0"/>
              </a:rPr>
              <a:t>Brophy</a:t>
            </a:r>
            <a:r>
              <a:rPr lang="el-GR" sz="2200" dirty="0" smtClean="0">
                <a:latin typeface="Cambria" pitchFamily="18" charset="0"/>
              </a:rPr>
              <a:t>,</a:t>
            </a:r>
            <a:r>
              <a:rPr lang="el-GR" sz="2200" dirty="0" smtClean="0"/>
              <a:t> 1998), </a:t>
            </a:r>
          </a:p>
          <a:p>
            <a:pPr>
              <a:buFont typeface="Arial" pitchFamily="34" charset="0"/>
              <a:buChar char="•"/>
            </a:pPr>
            <a:r>
              <a:rPr lang="el-GR" sz="2200" dirty="0" smtClean="0"/>
              <a:t>παρέχει δομή στους μαθητές και τους βοηθά να συμμετέχουν ενεργητικά στις μαθησιακές δραστηριότητες (</a:t>
            </a:r>
            <a:r>
              <a:rPr lang="en-US" sz="2200" dirty="0" err="1" smtClean="0">
                <a:latin typeface="Cambria" pitchFamily="18" charset="0"/>
              </a:rPr>
              <a:t>Brophy</a:t>
            </a:r>
            <a:r>
              <a:rPr lang="el-GR" sz="2200" dirty="0" smtClean="0"/>
              <a:t>, 1998), </a:t>
            </a:r>
          </a:p>
          <a:p>
            <a:pPr>
              <a:buFont typeface="Arial" pitchFamily="34" charset="0"/>
              <a:buChar char="•"/>
            </a:pPr>
            <a:r>
              <a:rPr lang="el-GR" sz="2200" dirty="0" smtClean="0"/>
              <a:t>αυξάνει την ακαδημαϊκή επιτυχία των μαθητών (</a:t>
            </a:r>
            <a:r>
              <a:rPr lang="el-GR" sz="2200" dirty="0" err="1" smtClean="0"/>
              <a:t>Evertson</a:t>
            </a:r>
            <a:r>
              <a:rPr lang="el-GR" sz="2200" dirty="0" smtClean="0"/>
              <a:t> &amp; </a:t>
            </a:r>
            <a:r>
              <a:rPr lang="el-GR" sz="2200" dirty="0" err="1" smtClean="0"/>
              <a:t>Emery</a:t>
            </a:r>
            <a:r>
              <a:rPr lang="el-GR" sz="2200" dirty="0" smtClean="0"/>
              <a:t>, 1982), </a:t>
            </a:r>
          </a:p>
          <a:p>
            <a:pPr>
              <a:buFont typeface="Arial" pitchFamily="34" charset="0"/>
              <a:buChar char="•"/>
            </a:pPr>
            <a:r>
              <a:rPr lang="el-GR" sz="2200" dirty="0" smtClean="0"/>
              <a:t>παρέχει μία κατευθυντήρια γραμμή στους μαθητές ώστε να παρακολουθούν και να ρυθμίζουν οι ίδιοι την συμπεριφορά τους και </a:t>
            </a:r>
          </a:p>
          <a:p>
            <a:pPr>
              <a:buFont typeface="Arial" pitchFamily="34" charset="0"/>
              <a:buChar char="•"/>
            </a:pPr>
            <a:r>
              <a:rPr lang="el-GR" sz="2200" dirty="0" smtClean="0"/>
              <a:t>προσδίδει αξιοπιστία στο αξίωμα του εκπαιδευτικού (</a:t>
            </a:r>
            <a:r>
              <a:rPr lang="el-GR" sz="2200" dirty="0" err="1" smtClean="0"/>
              <a:t>Good</a:t>
            </a:r>
            <a:r>
              <a:rPr lang="el-GR" sz="2200" dirty="0" smtClean="0"/>
              <a:t> &amp; </a:t>
            </a:r>
            <a:r>
              <a:rPr lang="el-GR" sz="2200" dirty="0" err="1" smtClean="0"/>
              <a:t>Brophy</a:t>
            </a:r>
            <a:r>
              <a:rPr lang="el-GR" sz="2200" dirty="0" smtClean="0"/>
              <a:t>, 2000).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214290"/>
            <a:ext cx="9001156" cy="6643710"/>
          </a:xfrm>
        </p:spPr>
        <p:txBody>
          <a:bodyPr>
            <a:normAutofit fontScale="77500" lnSpcReduction="20000"/>
          </a:bodyPr>
          <a:lstStyle/>
          <a:p>
            <a:pPr>
              <a:buFont typeface="Wingdings" pitchFamily="2" charset="2"/>
              <a:buChar char="v"/>
            </a:pPr>
            <a:r>
              <a:rPr lang="el-GR" dirty="0" smtClean="0"/>
              <a:t>Οι κανόνες αντιπροσωπεύουν τα κριτήρια για την προσδοκώμενη συμπεριφορά μέσα στην τάξη.</a:t>
            </a:r>
          </a:p>
          <a:p>
            <a:pPr>
              <a:buFont typeface="Wingdings" pitchFamily="2" charset="2"/>
              <a:buChar char="v"/>
            </a:pPr>
            <a:endParaRPr lang="el-GR" dirty="0" smtClean="0"/>
          </a:p>
          <a:p>
            <a:pPr>
              <a:buFont typeface="Wingdings" pitchFamily="2" charset="2"/>
              <a:buChar char="v"/>
            </a:pPr>
            <a:endParaRPr lang="el-GR" dirty="0" smtClean="0"/>
          </a:p>
          <a:p>
            <a:pPr>
              <a:buFont typeface="Wingdings" pitchFamily="2" charset="2"/>
              <a:buChar char="v"/>
            </a:pPr>
            <a:r>
              <a:rPr lang="el-GR" u="sng" dirty="0" smtClean="0"/>
              <a:t>Πεδία στα οποία ορίζει ο εκπαιδευτικός κανόνες αποτελούν</a:t>
            </a:r>
            <a:r>
              <a:rPr lang="el-GR" dirty="0" smtClean="0"/>
              <a:t>:</a:t>
            </a:r>
          </a:p>
          <a:p>
            <a:pPr>
              <a:buFont typeface="Wingdings" pitchFamily="2" charset="2"/>
              <a:buChar char="v"/>
            </a:pPr>
            <a:endParaRPr lang="el-GR" dirty="0" smtClean="0"/>
          </a:p>
          <a:p>
            <a:pPr>
              <a:buFont typeface="Wingdings" pitchFamily="2" charset="2"/>
              <a:buChar char="Ø"/>
            </a:pPr>
            <a:r>
              <a:rPr lang="el-GR" dirty="0" smtClean="0"/>
              <a:t> η γενική συμπεριφορά στην τάξη (συμμετοχή, παρακολούθηση, παράδοση και έλεγχος εργασιών, συμπεριφορά ως προς τον διδάσκοντα και μεταξύ τους),</a:t>
            </a:r>
          </a:p>
          <a:p>
            <a:pPr>
              <a:buFont typeface="Wingdings" pitchFamily="2" charset="2"/>
              <a:buChar char="Ø"/>
            </a:pPr>
            <a:endParaRPr lang="el-GR" dirty="0" smtClean="0"/>
          </a:p>
          <a:p>
            <a:pPr>
              <a:buFont typeface="Wingdings" pitchFamily="2" charset="2"/>
              <a:buChar char="Ø"/>
            </a:pPr>
            <a:r>
              <a:rPr lang="el-GR" dirty="0" smtClean="0"/>
              <a:t>η χρήση των χώρων (θρανία, βιβλιοθήκες, γραφείο δασκάλου, αποθηκευτικοί χώροι, μπάνιο),</a:t>
            </a:r>
          </a:p>
          <a:p>
            <a:pPr>
              <a:buFont typeface="Wingdings" pitchFamily="2" charset="2"/>
              <a:buChar char="Ø"/>
            </a:pPr>
            <a:endParaRPr lang="el-GR" dirty="0" smtClean="0"/>
          </a:p>
          <a:p>
            <a:pPr>
              <a:buFont typeface="Wingdings" pitchFamily="2" charset="2"/>
              <a:buChar char="Ø"/>
            </a:pPr>
            <a:r>
              <a:rPr lang="el-GR" dirty="0" smtClean="0"/>
              <a:t>η ομαδική και ατομική εργασία (μετακίνηση μαθητών, συζήτηση μεταξύ τους, αναζήτηση βοήθειας, διακοπές, δραστηριότητες μετά το τελείωμα των εργασιών),</a:t>
            </a:r>
          </a:p>
          <a:p>
            <a:pPr>
              <a:buFont typeface="Wingdings" pitchFamily="2" charset="2"/>
              <a:buChar char="Ø"/>
            </a:pPr>
            <a:endParaRPr lang="el-GR" dirty="0" smtClean="0"/>
          </a:p>
          <a:p>
            <a:pPr>
              <a:buFont typeface="Wingdings" pitchFamily="2" charset="2"/>
              <a:buChar char="Ø"/>
            </a:pPr>
            <a:r>
              <a:rPr lang="el-GR" dirty="0" smtClean="0"/>
              <a:t>η χρήση των υλικών και του εξοπλισμού (χρήση υπολογιστών, χαρτών, εργασιών, πίνακα, γραφικών υλών),</a:t>
            </a:r>
          </a:p>
          <a:p>
            <a:pPr>
              <a:buNone/>
            </a:pPr>
            <a:endParaRPr lang="el-GR" dirty="0" smtClean="0"/>
          </a:p>
          <a:p>
            <a:pPr>
              <a:buFont typeface="Wingdings" pitchFamily="2" charset="2"/>
              <a:buChar char="Ø"/>
            </a:pPr>
            <a:r>
              <a:rPr lang="el-GR" dirty="0" smtClean="0"/>
              <a:t>το ξεκίνημα και το τελείωμα της μέρας (</a:t>
            </a:r>
            <a:r>
              <a:rPr lang="en-US" dirty="0" err="1" smtClean="0">
                <a:latin typeface="Cambria" pitchFamily="18" charset="0"/>
              </a:rPr>
              <a:t>Evertson</a:t>
            </a:r>
            <a:r>
              <a:rPr lang="el-GR" dirty="0" smtClean="0">
                <a:latin typeface="Cambria" pitchFamily="18" charset="0"/>
              </a:rPr>
              <a:t> &amp; </a:t>
            </a:r>
            <a:r>
              <a:rPr lang="en-US" dirty="0" smtClean="0">
                <a:latin typeface="Cambria" pitchFamily="18" charset="0"/>
              </a:rPr>
              <a:t>Emmer</a:t>
            </a:r>
            <a:r>
              <a:rPr lang="el-GR" dirty="0" smtClean="0"/>
              <a:t>, 1996).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85728"/>
            <a:ext cx="8929718" cy="6572272"/>
          </a:xfrm>
        </p:spPr>
        <p:txBody>
          <a:bodyPr>
            <a:normAutofit/>
          </a:bodyPr>
          <a:lstStyle/>
          <a:p>
            <a:pPr>
              <a:buFont typeface="Wingdings" panose="05000000000000000000" pitchFamily="2" charset="2"/>
              <a:buChar char="v"/>
            </a:pPr>
            <a:r>
              <a:rPr lang="el-GR" sz="2200" dirty="0" smtClean="0"/>
              <a:t>Η αποτελεσματικότητα των κανόνων της τάξης </a:t>
            </a:r>
            <a:r>
              <a:rPr lang="el-GR" sz="2200" dirty="0" smtClean="0"/>
              <a:t>ενισχύεται</a:t>
            </a:r>
            <a:r>
              <a:rPr lang="en-US" sz="2200" dirty="0" smtClean="0"/>
              <a:t>,</a:t>
            </a:r>
            <a:r>
              <a:rPr lang="el-GR" sz="2200" dirty="0" smtClean="0"/>
              <a:t> </a:t>
            </a:r>
            <a:r>
              <a:rPr lang="el-GR" sz="2200" dirty="0" smtClean="0"/>
              <a:t>όταν οι κανόνες:</a:t>
            </a:r>
          </a:p>
          <a:p>
            <a:pPr>
              <a:buFont typeface="Wingdings" pitchFamily="2" charset="2"/>
              <a:buChar char="q"/>
            </a:pPr>
            <a:endParaRPr lang="el-GR" sz="2200" dirty="0" smtClean="0"/>
          </a:p>
          <a:p>
            <a:pPr>
              <a:buFont typeface="Wingdings" pitchFamily="2" charset="2"/>
              <a:buChar char="ü"/>
            </a:pPr>
            <a:r>
              <a:rPr lang="el-GR" sz="2200" dirty="0" smtClean="0"/>
              <a:t>δηλώνονται με θετικό τρόπο, δηλαδή λέμε στους μαθητές τι να κάνουν και όχι τι να μην κάνουν.</a:t>
            </a:r>
          </a:p>
          <a:p>
            <a:pPr>
              <a:buFont typeface="Wingdings" pitchFamily="2" charset="2"/>
              <a:buChar char="ü"/>
            </a:pPr>
            <a:endParaRPr lang="el-GR" sz="800" dirty="0" smtClean="0"/>
          </a:p>
          <a:p>
            <a:pPr>
              <a:buFont typeface="Wingdings" pitchFamily="2" charset="2"/>
              <a:buChar char="ü"/>
            </a:pPr>
            <a:r>
              <a:rPr lang="el-GR" sz="2200" dirty="0" smtClean="0"/>
              <a:t>είναι </a:t>
            </a:r>
            <a:r>
              <a:rPr lang="el-GR" sz="2200" dirty="0" err="1" smtClean="0"/>
              <a:t>παρατηρήσιμοι</a:t>
            </a:r>
            <a:r>
              <a:rPr lang="el-GR" sz="2200" dirty="0" smtClean="0"/>
              <a:t> και μετρήσιμοι.</a:t>
            </a:r>
          </a:p>
          <a:p>
            <a:pPr>
              <a:buFont typeface="Wingdings" pitchFamily="2" charset="2"/>
              <a:buChar char="ü"/>
            </a:pPr>
            <a:endParaRPr lang="el-GR" sz="800" dirty="0" smtClean="0"/>
          </a:p>
          <a:p>
            <a:pPr>
              <a:buFont typeface="Wingdings" pitchFamily="2" charset="2"/>
              <a:buChar char="ü"/>
            </a:pPr>
            <a:r>
              <a:rPr lang="el-GR" sz="2200" dirty="0" smtClean="0"/>
              <a:t>είναι κατανοητοί από τους μαθητές (χρησιμοποιούμε, δηλαδή, λεξιλόγιο κατάλληλο για το αναπτυξιακό επίπεδο των μαθητών της τάξης μας).</a:t>
            </a:r>
          </a:p>
          <a:p>
            <a:pPr>
              <a:buFont typeface="Wingdings" pitchFamily="2" charset="2"/>
              <a:buChar char="ü"/>
            </a:pPr>
            <a:endParaRPr lang="el-GR" sz="800" dirty="0" smtClean="0"/>
          </a:p>
          <a:p>
            <a:pPr>
              <a:buFont typeface="Wingdings" pitchFamily="2" charset="2"/>
              <a:buChar char="ü"/>
            </a:pPr>
            <a:r>
              <a:rPr lang="el-GR" sz="2200" dirty="0" smtClean="0"/>
              <a:t>ορίζονται στην αρχή της χρονιάς.</a:t>
            </a:r>
          </a:p>
          <a:p>
            <a:pPr>
              <a:buFont typeface="Wingdings" pitchFamily="2" charset="2"/>
              <a:buChar char="ü"/>
            </a:pPr>
            <a:endParaRPr lang="el-GR" sz="800" dirty="0" smtClean="0"/>
          </a:p>
          <a:p>
            <a:pPr>
              <a:buFont typeface="Wingdings" pitchFamily="2" charset="2"/>
              <a:buChar char="ü"/>
            </a:pPr>
            <a:r>
              <a:rPr lang="el-GR" sz="2200" dirty="0" smtClean="0"/>
              <a:t>είναι τόσοι όσοι μπορούν οι μαθητές να θυμούνται και να ακολουθούν ανάλογα με το αναπτυξιακό τους επίπεδο.</a:t>
            </a:r>
          </a:p>
          <a:p>
            <a:pPr>
              <a:buFont typeface="Wingdings" pitchFamily="2" charset="2"/>
              <a:buChar char="ü"/>
            </a:pPr>
            <a:endParaRPr lang="el-GR" sz="800" dirty="0" smtClean="0"/>
          </a:p>
          <a:p>
            <a:pPr>
              <a:buFont typeface="Wingdings" pitchFamily="2" charset="2"/>
              <a:buChar char="ü"/>
            </a:pPr>
            <a:r>
              <a:rPr lang="el-GR" sz="2200" dirty="0" smtClean="0"/>
              <a:t>Όταν συμμετέχουν και οι μαθητές της τάξης στη διατύπωσή τους (</a:t>
            </a:r>
            <a:r>
              <a:rPr lang="el-GR" sz="2200" dirty="0" err="1" smtClean="0"/>
              <a:t>Brophy</a:t>
            </a:r>
            <a:r>
              <a:rPr lang="el-GR" sz="2200" dirty="0" smtClean="0"/>
              <a:t>, 1998. </a:t>
            </a:r>
            <a:r>
              <a:rPr lang="el-GR" sz="2200" dirty="0" err="1" smtClean="0"/>
              <a:t>Edwards</a:t>
            </a:r>
            <a:r>
              <a:rPr lang="el-GR" sz="2200" dirty="0" smtClean="0"/>
              <a:t>, 1997. </a:t>
            </a:r>
            <a:r>
              <a:rPr lang="el-GR" sz="2200" dirty="0" err="1" smtClean="0"/>
              <a:t>Evertson</a:t>
            </a:r>
            <a:r>
              <a:rPr lang="el-GR" sz="2200" dirty="0" smtClean="0"/>
              <a:t> &amp; </a:t>
            </a:r>
            <a:r>
              <a:rPr lang="el-GR" sz="2200" dirty="0" err="1" smtClean="0">
                <a:latin typeface="Cambria" pitchFamily="18" charset="0"/>
              </a:rPr>
              <a:t>Em</a:t>
            </a:r>
            <a:r>
              <a:rPr lang="en-US" sz="2200" dirty="0" smtClean="0">
                <a:latin typeface="Cambria" pitchFamily="18" charset="0"/>
              </a:rPr>
              <a:t>m</a:t>
            </a:r>
            <a:r>
              <a:rPr lang="el-GR" sz="2200" dirty="0" err="1" smtClean="0">
                <a:latin typeface="Cambria" pitchFamily="18" charset="0"/>
              </a:rPr>
              <a:t>er</a:t>
            </a:r>
            <a:r>
              <a:rPr lang="el-GR" sz="2200" dirty="0" smtClean="0"/>
              <a:t>, 1982). </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357166"/>
            <a:ext cx="8929718" cy="6357982"/>
          </a:xfrm>
        </p:spPr>
        <p:txBody>
          <a:bodyPr>
            <a:normAutofit lnSpcReduction="10000"/>
          </a:bodyPr>
          <a:lstStyle/>
          <a:p>
            <a:pPr>
              <a:buFont typeface="Wingdings" panose="05000000000000000000" pitchFamily="2" charset="2"/>
              <a:buChar char="v"/>
            </a:pPr>
            <a:r>
              <a:rPr lang="el-GR" sz="2200" dirty="0" smtClean="0"/>
              <a:t>Βήματα για την καθιέρωση των προσδοκιών σε σχέση με τη συμπεριφορά στην τάξη:</a:t>
            </a:r>
          </a:p>
          <a:p>
            <a:pPr>
              <a:buFont typeface="Wingdings" pitchFamily="2" charset="2"/>
              <a:buChar char="q"/>
            </a:pPr>
            <a:endParaRPr lang="el-GR" sz="2200" dirty="0" smtClean="0"/>
          </a:p>
          <a:p>
            <a:pPr marL="514350" lvl="0" indent="-514350">
              <a:buNone/>
            </a:pPr>
            <a:r>
              <a:rPr lang="el-GR" sz="2200" dirty="0" smtClean="0"/>
              <a:t>1. </a:t>
            </a:r>
            <a:r>
              <a:rPr lang="en-US" sz="2200" dirty="0" smtClean="0"/>
              <a:t>    </a:t>
            </a:r>
            <a:r>
              <a:rPr lang="el-GR" sz="2200" dirty="0" smtClean="0"/>
              <a:t>Προετοιμασία </a:t>
            </a:r>
            <a:r>
              <a:rPr lang="el-GR" sz="2200" dirty="0" smtClean="0"/>
              <a:t>(πριν ξεκινήσει η σχολική χρονιά): </a:t>
            </a:r>
          </a:p>
          <a:p>
            <a:pPr marL="514350" lvl="0" indent="-514350">
              <a:buNone/>
            </a:pPr>
            <a:r>
              <a:rPr lang="el-GR" sz="2200" dirty="0" smtClean="0"/>
              <a:t>	Στοχαζόμαστε πάνω στις προσδοκίες μας και διατυπώνουμε γραπτώς τους κανόνες για κάθε πεδίο δραστηριότητας με δηλώσεις σαφείς, κατανοητές και θετικά διατυπωμένες.</a:t>
            </a:r>
          </a:p>
          <a:p>
            <a:pPr marL="514350" lvl="0" indent="-514350">
              <a:buNone/>
            </a:pPr>
            <a:endParaRPr lang="el-GR" sz="800" dirty="0" smtClean="0"/>
          </a:p>
          <a:p>
            <a:pPr marL="514350" lvl="0" indent="-514350">
              <a:buNone/>
            </a:pPr>
            <a:r>
              <a:rPr lang="el-GR" sz="2200" dirty="0" smtClean="0"/>
              <a:t>2. </a:t>
            </a:r>
            <a:r>
              <a:rPr lang="en-US" sz="2200" dirty="0" smtClean="0"/>
              <a:t>    </a:t>
            </a:r>
            <a:r>
              <a:rPr lang="el-GR" sz="2200" dirty="0" smtClean="0"/>
              <a:t>Μετάδοση </a:t>
            </a:r>
            <a:r>
              <a:rPr lang="el-GR" sz="2200" dirty="0" smtClean="0"/>
              <a:t>(στην έναρξη της σχολικής χρονιάς): </a:t>
            </a:r>
          </a:p>
          <a:p>
            <a:pPr marL="514350" lvl="0" indent="-514350">
              <a:buNone/>
            </a:pPr>
            <a:r>
              <a:rPr lang="el-GR" sz="2200" dirty="0" smtClean="0"/>
              <a:t>	Μεταδίδουμε στους μαθητές τις προσδοκίες μας και τους ενθαρρύνουμε να συμμετέχουν προτείνοντας και δικούς τους κανόνες. Μπορούμε, επίσης, να γράψουμε τους κανόνες και να τους τοποθετήσουμε σε εμφανές σημείο της τάξης.</a:t>
            </a:r>
          </a:p>
          <a:p>
            <a:pPr marL="514350" lvl="0" indent="-514350">
              <a:buNone/>
            </a:pPr>
            <a:endParaRPr lang="el-GR" sz="800" dirty="0" smtClean="0"/>
          </a:p>
          <a:p>
            <a:pPr marL="514350" lvl="0" indent="-514350">
              <a:buNone/>
            </a:pPr>
            <a:r>
              <a:rPr lang="el-GR" sz="2200" dirty="0" smtClean="0"/>
              <a:t>3. </a:t>
            </a:r>
            <a:r>
              <a:rPr lang="en-US" sz="2200" dirty="0" smtClean="0"/>
              <a:t>    </a:t>
            </a:r>
            <a:r>
              <a:rPr lang="el-GR" sz="2200" dirty="0" smtClean="0"/>
              <a:t>Διδασκαλία</a:t>
            </a:r>
            <a:r>
              <a:rPr lang="el-GR" sz="2200" dirty="0" smtClean="0"/>
              <a:t>, παρακολούθηση και παρέμβαση (κατά τη διάρκεια της σχολικής χρονιάς): </a:t>
            </a:r>
          </a:p>
          <a:p>
            <a:pPr marL="514350" lvl="0" indent="-514350">
              <a:buNone/>
            </a:pPr>
            <a:r>
              <a:rPr lang="el-GR" sz="2200" dirty="0" smtClean="0"/>
              <a:t>	Παρέχουμε άμεση διδασκαλία των διαδικασιών, προβαίνουμε σε συχνές υπενθυμίσεις (με θετικές πάντα δηλώσεις) και παρακολουθούμε διαρκώς την τάξη. </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4023</Words>
  <Application>Microsoft Office PowerPoint</Application>
  <PresentationFormat>Προβολή στην οθόνη (4:3)</PresentationFormat>
  <Paragraphs>341</Paragraphs>
  <Slides>40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Δικαιοσύνη</vt:lpstr>
      <vt:lpstr>Πιστοποίηση Ελληνομάθειας: Υποστήριξη και ποιοτική ανάδειξη της διδασκαλίας/ εκμάθησης της ελληνικής ως ξένης/ δεύτερης γλώσσας</vt:lpstr>
      <vt:lpstr>Διαχείριση σχολικής τάξης σε τάξεις συνεκπαίδευσης μαθητών με και χωρίς αναπηρία</vt:lpstr>
      <vt:lpstr>Ενότητα 3η Διαχείριση της συμπεριφοράς των μαθητών</vt:lpstr>
      <vt:lpstr>Εισαγωγή </vt:lpstr>
      <vt:lpstr>Παρουσίαση του PowerPoint</vt:lpstr>
      <vt:lpstr>Θέσπιση κανόνων και διαδικασιών</vt:lpstr>
      <vt:lpstr>Παρουσίαση του PowerPoint</vt:lpstr>
      <vt:lpstr>Παρουσίαση του PowerPoint</vt:lpstr>
      <vt:lpstr>Παρουσίαση του PowerPoint</vt:lpstr>
      <vt:lpstr>Επιβράβευση των προσδοκώμενων συμπεριφορών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Διαχείριση των προβλημάτων συμπεριφοράς</vt:lpstr>
      <vt:lpstr>Παρουσίαση του PowerPoint</vt:lpstr>
      <vt:lpstr>Παρουσίαση του PowerPoint</vt:lpstr>
      <vt:lpstr>Παρουσίαση του PowerPoint</vt:lpstr>
      <vt:lpstr>Η λειτουργική ανάλυση της συμπεριφοράς</vt:lpstr>
      <vt:lpstr>Παρουσίαση του PowerPoint</vt:lpstr>
      <vt:lpstr>Στρατηγικές της συμπεριφορικής προσέγγισης</vt:lpstr>
      <vt:lpstr>Παρουσίαση του PowerPoint</vt:lpstr>
      <vt:lpstr>Παρουσίαση του PowerPoint</vt:lpstr>
      <vt:lpstr>Παράδειγμα διαδοχής μη λεκτικών παρεμβάσεων</vt:lpstr>
      <vt:lpstr>Παράδειγμα διαδοχής λεκτικών παρεμβάσεων</vt:lpstr>
      <vt:lpstr>Παρουσίαση του PowerPoint</vt:lpstr>
      <vt:lpstr>Επιβολή ποινών</vt:lpstr>
      <vt:lpstr>Τεχνικές της οικοσυστημικής προσέγγισης</vt:lpstr>
      <vt:lpstr>Τεχνική της αναπλαισίωσης Πώς να σκεφτείτε το πρόβλημα διαφορετικά</vt:lpstr>
      <vt:lpstr>Τεχνική της θετικής υποδήλωσης κινήτρων Πώς να αναζητήσετε θετικά κίνητρα στα προβλήματα συμπεριφοράς</vt:lpstr>
      <vt:lpstr>Τεχνική της υποδήλωσης των λειτουργιών Πώς να αναζητήσετε θετικές λειτουργίες στα προβλήματα συμπεριφοράς</vt:lpstr>
      <vt:lpstr>Τεχνική της κερκόπορτας Πώς να επηρεάσετε έμμεσα το πρόβλημα</vt:lpstr>
      <vt:lpstr>Τεχνική της ενθάρρυνσης της συνέχισης της προβληματικής συμπεριφοράς</vt:lpstr>
      <vt:lpstr>Συμπεράσματα</vt:lpstr>
      <vt:lpstr>Βιβλιογραφικές αναφορές</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Σεραφειμ</dc:creator>
  <cp:lastModifiedBy>keg</cp:lastModifiedBy>
  <cp:revision>176</cp:revision>
  <dcterms:created xsi:type="dcterms:W3CDTF">2015-05-06T12:45:11Z</dcterms:created>
  <dcterms:modified xsi:type="dcterms:W3CDTF">2015-09-07T10:47:56Z</dcterms:modified>
</cp:coreProperties>
</file>